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4" r:id="rId5"/>
  </p:sldMasterIdLst>
  <p:notesMasterIdLst>
    <p:notesMasterId r:id="rId43"/>
  </p:notesMasterIdLst>
  <p:handoutMasterIdLst>
    <p:handoutMasterId r:id="rId44"/>
  </p:handoutMasterIdLst>
  <p:sldIdLst>
    <p:sldId id="256" r:id="rId6"/>
    <p:sldId id="257" r:id="rId7"/>
    <p:sldId id="258" r:id="rId8"/>
    <p:sldId id="259" r:id="rId9"/>
    <p:sldId id="260" r:id="rId10"/>
    <p:sldId id="261" r:id="rId11"/>
    <p:sldId id="262" r:id="rId12"/>
    <p:sldId id="264" r:id="rId13"/>
    <p:sldId id="266" r:id="rId14"/>
    <p:sldId id="267" r:id="rId15"/>
    <p:sldId id="268" r:id="rId16"/>
    <p:sldId id="315" r:id="rId17"/>
    <p:sldId id="309" r:id="rId18"/>
    <p:sldId id="321" r:id="rId19"/>
    <p:sldId id="322" r:id="rId20"/>
    <p:sldId id="323" r:id="rId21"/>
    <p:sldId id="324" r:id="rId22"/>
    <p:sldId id="325" r:id="rId23"/>
    <p:sldId id="310" r:id="rId24"/>
    <p:sldId id="273" r:id="rId25"/>
    <p:sldId id="317" r:id="rId26"/>
    <p:sldId id="292" r:id="rId27"/>
    <p:sldId id="293" r:id="rId28"/>
    <p:sldId id="294" r:id="rId29"/>
    <p:sldId id="295" r:id="rId30"/>
    <p:sldId id="297" r:id="rId31"/>
    <p:sldId id="299" r:id="rId32"/>
    <p:sldId id="300" r:id="rId33"/>
    <p:sldId id="301" r:id="rId34"/>
    <p:sldId id="320" r:id="rId35"/>
    <p:sldId id="304" r:id="rId36"/>
    <p:sldId id="318" r:id="rId37"/>
    <p:sldId id="305" r:id="rId38"/>
    <p:sldId id="306" r:id="rId39"/>
    <p:sldId id="307" r:id="rId40"/>
    <p:sldId id="319" r:id="rId41"/>
    <p:sldId id="308"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6" d="100"/>
          <a:sy n="106" d="100"/>
        </p:scale>
        <p:origin x="792"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slide" Target="slides/slide3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3F32147-67A4-4CCA-A26C-77523A32037A}" type="datetimeFigureOut">
              <a:rPr lang="tr-TR" smtClean="0"/>
              <a:t>21.11.2025</a:t>
            </a:fld>
            <a:endParaRPr lang="tr-TR"/>
          </a:p>
        </p:txBody>
      </p:sp>
      <p:sp>
        <p:nvSpPr>
          <p:cNvPr id="4" name="Alt 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F8CD93B-880B-47F6-AB0D-E9DA293EDB22}" type="slidenum">
              <a:rPr lang="tr-TR" smtClean="0"/>
              <a:t>‹#›</a:t>
            </a:fld>
            <a:endParaRPr lang="tr-TR"/>
          </a:p>
        </p:txBody>
      </p:sp>
    </p:spTree>
    <p:extLst>
      <p:ext uri="{BB962C8B-B14F-4D97-AF65-F5344CB8AC3E}">
        <p14:creationId xmlns:p14="http://schemas.microsoft.com/office/powerpoint/2010/main" val="355193061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60DD53-7508-4836-A070-EDDBBE26750B}" type="datetimeFigureOut">
              <a:rPr lang="tr-TR" smtClean="0"/>
              <a:t>21.11.2025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F8F561-2B45-4392-9450-8AF1A35E90A2}" type="slidenum">
              <a:rPr lang="tr-TR" smtClean="0"/>
              <a:t>‹#›</a:t>
            </a:fld>
            <a:endParaRPr lang="tr-TR"/>
          </a:p>
        </p:txBody>
      </p:sp>
    </p:spTree>
    <p:extLst>
      <p:ext uri="{BB962C8B-B14F-4D97-AF65-F5344CB8AC3E}">
        <p14:creationId xmlns:p14="http://schemas.microsoft.com/office/powerpoint/2010/main" val="389338695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tr-TR"/>
            </a:p>
          </p:txBody>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tr-TR"/>
            </a:p>
          </p:txBody>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tr-TR"/>
            </a:p>
          </p:txBody>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tr-TR"/>
            </a:p>
          </p:txBody>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tr-TR"/>
            </a:p>
          </p:txBody>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tr-TR"/>
            </a:p>
          </p:txBody>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91B82A2-00E7-4F06-A87A-23C3D6DBCFD6}" type="datetime1">
              <a:rPr lang="tr-TR" smtClean="0"/>
              <a:t>21.11.2025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2815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FC75A89-3431-4D12-A7F2-D29D002A21BC}" type="datetime1">
              <a:rPr lang="tr-TR" smtClean="0"/>
              <a:t>21.11.2025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70676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024754D-3EBC-4FA5-94C3-ADFCE3F0631A}" type="datetime1">
              <a:rPr lang="tr-TR" smtClean="0"/>
              <a:t>21.11.2025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5634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D5823D1-D28F-4219-83E2-C5F437CCEC2F}" type="datetime1">
              <a:rPr lang="tr-TR" smtClean="0"/>
              <a:t>21.11.2025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8703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974035A9-88CA-4507-A543-06146C4D9FB7}" type="datetime1">
              <a:rPr lang="tr-TR" smtClean="0"/>
              <a:t>21.11.2025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40185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A6C9D17-E395-426F-B575-D3DA2DE1045F}" type="datetime1">
              <a:rPr lang="tr-TR" smtClean="0"/>
              <a:t>21.11.2025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8865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D6FA997-D34C-49A4-8F44-F2CE99BEC222}" type="datetime1">
              <a:rPr lang="tr-TR" smtClean="0"/>
              <a:t>21.11.2025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92565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FB970E6-E568-407A-96B8-EFCE144E99A2}" type="datetime1">
              <a:rPr lang="tr-TR" smtClean="0"/>
              <a:t>21.11.2025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95667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7F2C0E6-02FB-4421-9A52-4F189F86287A}" type="datetime1">
              <a:rPr lang="tr-TR" smtClean="0"/>
              <a:t>21.11.2025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184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514507F-0F0A-4A35-94A8-C6DF1374C41D}" type="datetime1">
              <a:rPr lang="tr-TR" smtClean="0"/>
              <a:t>21.11.2025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5634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9F67ABBA-ADAB-4B36-9B58-42FE46357269}" type="datetime1">
              <a:rPr lang="tr-TR" smtClean="0"/>
              <a:t>21.11.2025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8248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1D06753-1607-4CD1-88B0-E9984ED0FAAA}" type="datetime1">
              <a:rPr lang="tr-TR" smtClean="0"/>
              <a:t>21.11.2025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5543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AC02141-4922-4808-9485-1FB11F35CC32}" type="datetime1">
              <a:rPr lang="tr-TR" smtClean="0"/>
              <a:t>21.11.2025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0823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F6AB3BDC-B2BC-4ABE-A042-305B73A3AB05}" type="datetime1">
              <a:rPr lang="tr-TR" smtClean="0"/>
              <a:t>21.11.2025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1909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927C4F-0463-458C-85DE-3140CFB483A2}" type="datetime1">
              <a:rPr lang="tr-TR" smtClean="0"/>
              <a:t>21.11.2025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6039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B4BC80C-135E-4FB1-B2E2-F030FAE9A95F}" type="datetime1">
              <a:rPr lang="tr-TR" smtClean="0"/>
              <a:t>21.11.2025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57003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197A6DB-A2FD-4453-AFA1-F90A47713BB0}" type="datetime1">
              <a:rPr lang="tr-TR" smtClean="0"/>
              <a:t>21.11.2025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0916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tr-TR"/>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tr-TR"/>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tr-TR"/>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tr-TR"/>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tr-TR"/>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tr-TR"/>
            </a:p>
          </p:txBody>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D98F37D-9C76-4DE8-9400-5D99CB55921E}" type="datetime1">
              <a:rPr lang="tr-TR" smtClean="0"/>
              <a:t>21.11.2025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4105785"/>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 id="2147483866" r:id="rId12"/>
    <p:sldLayoutId id="2147483867" r:id="rId13"/>
    <p:sldLayoutId id="2147483868" r:id="rId14"/>
    <p:sldLayoutId id="2147483869" r:id="rId15"/>
    <p:sldLayoutId id="2147483870" r:id="rId16"/>
    <p:sldLayoutId id="2147483871" r:id="rId17"/>
  </p:sldLayoutIdLst>
  <p:hf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hyperlink" Target="https://www.tubitak.gov.tr/tr/destekler/sanayi/ulusal-destek-programlari/1512/icerik-destek-kapsami-0" TargetMode="External"/><Relationship Id="rId2" Type="http://schemas.openxmlformats.org/officeDocument/2006/relationships/hyperlink" Target="http://www.megep.meb.gov.tr/mte_program_modul/moduller_pdf/Giri%C5%9Fimci%20Fikirler%20ve%20%C4%B0%C5%9F%20Kurma.pdf" TargetMode="External"/><Relationship Id="rId1" Type="http://schemas.openxmlformats.org/officeDocument/2006/relationships/slideLayout" Target="../slideLayouts/slideLayout2.xml"/><Relationship Id="rId6" Type="http://schemas.openxmlformats.org/officeDocument/2006/relationships/hyperlink" Target="http://www.ankaraka.org.tr/tr/" TargetMode="External"/><Relationship Id="rId5" Type="http://schemas.openxmlformats.org/officeDocument/2006/relationships/hyperlink" Target="http://www.kosgeb.gov.tr/" TargetMode="External"/><Relationship Id="rId4" Type="http://schemas.openxmlformats.org/officeDocument/2006/relationships/hyperlink" Target="http://bigg.tubitak.gov.t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dirty="0"/>
              <a:t>Mezuniyet Sonrası Destekler</a:t>
            </a:r>
            <a:br>
              <a:rPr lang="tr-TR" sz="4400" dirty="0"/>
            </a:br>
            <a:r>
              <a:rPr lang="tr-TR" sz="4400" dirty="0"/>
              <a:t>İş Hayatı ve Girişimcilik</a:t>
            </a:r>
          </a:p>
        </p:txBody>
      </p:sp>
      <p:sp>
        <p:nvSpPr>
          <p:cNvPr id="3" name="Alt Başlık 2"/>
          <p:cNvSpPr>
            <a:spLocks noGrp="1"/>
          </p:cNvSpPr>
          <p:nvPr>
            <p:ph type="subTitle" idx="1"/>
          </p:nvPr>
        </p:nvSpPr>
        <p:spPr/>
        <p:txBody>
          <a:bodyPr>
            <a:normAutofit/>
          </a:bodyPr>
          <a:lstStyle/>
          <a:p>
            <a:endParaRPr lang="tr-TR" dirty="0"/>
          </a:p>
          <a:p>
            <a:r>
              <a:rPr lang="tr-TR" sz="2400" dirty="0"/>
              <a:t>Dr. Oğul GÖÇMEN</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3225897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649705"/>
            <a:ext cx="10018713" cy="5141495"/>
          </a:xfrm>
        </p:spPr>
        <p:txBody>
          <a:bodyPr>
            <a:normAutofit/>
          </a:bodyPr>
          <a:lstStyle/>
          <a:p>
            <a:r>
              <a:rPr lang="tr-TR" sz="2800" dirty="0"/>
              <a:t>Girişimciler </a:t>
            </a:r>
            <a:r>
              <a:rPr lang="tr-TR" sz="2800" u="sng" dirty="0">
                <a:solidFill>
                  <a:srgbClr val="FF0000"/>
                </a:solidFill>
              </a:rPr>
              <a:t>rakiplerini araştırırken</a:t>
            </a:r>
            <a:r>
              <a:rPr lang="tr-TR" sz="2800" dirty="0">
                <a:solidFill>
                  <a:srgbClr val="FF0000"/>
                </a:solidFill>
              </a:rPr>
              <a:t> </a:t>
            </a:r>
            <a:r>
              <a:rPr lang="tr-TR" sz="2800" dirty="0"/>
              <a:t>;</a:t>
            </a:r>
          </a:p>
          <a:p>
            <a:pPr lvl="1"/>
            <a:r>
              <a:rPr lang="tr-TR" sz="2800" dirty="0"/>
              <a:t>“Potansiyel müşteriler bugün benzer ürün ya da taleplerini ne şekilde karşılamaktadır?”</a:t>
            </a:r>
          </a:p>
          <a:p>
            <a:r>
              <a:rPr lang="tr-TR" sz="2800" dirty="0">
                <a:solidFill>
                  <a:srgbClr val="FF0000"/>
                </a:solidFill>
              </a:rPr>
              <a:t>Rakiplerin araştırılmasında </a:t>
            </a:r>
            <a:r>
              <a:rPr lang="tr-TR" sz="2800" u="sng" dirty="0"/>
              <a:t>bulunabilecek her türlü bilgi değerlidir!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2666098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1815132"/>
            <a:ext cx="10018713" cy="3124201"/>
          </a:xfrm>
        </p:spPr>
        <p:txBody>
          <a:bodyPr>
            <a:noAutofit/>
          </a:bodyPr>
          <a:lstStyle/>
          <a:p>
            <a:r>
              <a:rPr lang="tr-TR" sz="3200" dirty="0"/>
              <a:t>Girişimcilerin </a:t>
            </a:r>
            <a:r>
              <a:rPr lang="tr-TR" sz="3200" dirty="0">
                <a:solidFill>
                  <a:srgbClr val="FF0000"/>
                </a:solidFill>
              </a:rPr>
              <a:t>piyasadaki rakiplerini araştırırken </a:t>
            </a:r>
            <a:r>
              <a:rPr lang="tr-TR" sz="3200" dirty="0"/>
              <a:t>göz önünde bulundurmaları gereken </a:t>
            </a:r>
            <a:r>
              <a:rPr lang="tr-TR" sz="3200" u="sng" dirty="0"/>
              <a:t>temel nitelikler</a:t>
            </a:r>
            <a:r>
              <a:rPr lang="tr-TR" sz="3200" dirty="0"/>
              <a:t>:</a:t>
            </a:r>
          </a:p>
          <a:p>
            <a:pPr lvl="1"/>
            <a:r>
              <a:rPr lang="tr-TR" sz="2800" dirty="0"/>
              <a:t>Ürün kapasitesi, ortalama kapasite kullanım oranları,</a:t>
            </a:r>
          </a:p>
          <a:p>
            <a:pPr lvl="1"/>
            <a:r>
              <a:rPr lang="tr-TR" sz="2800" dirty="0"/>
              <a:t>Üretim maliyetleri, satış fiyatları,</a:t>
            </a:r>
          </a:p>
          <a:p>
            <a:pPr lvl="1"/>
            <a:r>
              <a:rPr lang="tr-TR" sz="2800" dirty="0"/>
              <a:t>Kullandıkları dağıtım kanalları ve teslimat özellikleri, </a:t>
            </a:r>
          </a:p>
          <a:p>
            <a:pPr lvl="1"/>
            <a:r>
              <a:rPr lang="tr-TR" sz="2800" dirty="0"/>
              <a:t>Satış sonrası servis hizmetleri,</a:t>
            </a:r>
          </a:p>
          <a:p>
            <a:pPr lvl="1"/>
            <a:r>
              <a:rPr lang="tr-TR" sz="2800" dirty="0"/>
              <a:t>Pazar payları, pazarda en başarılı oldukları müşteri grupları,</a:t>
            </a:r>
          </a:p>
          <a:p>
            <a:pPr lvl="1"/>
            <a:r>
              <a:rPr lang="tr-TR" sz="2800" dirty="0"/>
              <a:t>Üretim ve işletmecilik sistemlerinde kalite anlayışları,</a:t>
            </a:r>
          </a:p>
          <a:p>
            <a:pPr lvl="1"/>
            <a:r>
              <a:rPr lang="tr-TR" sz="2800" dirty="0"/>
              <a:t>İşletme sermayesi güçleri, </a:t>
            </a:r>
          </a:p>
          <a:p>
            <a:pPr lvl="1"/>
            <a:r>
              <a:rPr lang="tr-TR" sz="2800" dirty="0"/>
              <a:t>Stok tutma güçleri, </a:t>
            </a:r>
          </a:p>
          <a:p>
            <a:pPr lvl="1"/>
            <a:r>
              <a:rPr lang="tr-TR" sz="2800" dirty="0"/>
              <a:t>Yerleşim yeri özellikleri... Ve daha niceleri ! </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1259388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484313" y="806117"/>
            <a:ext cx="10018709" cy="1540042"/>
          </a:xfrm>
        </p:spPr>
        <p:txBody>
          <a:bodyPr/>
          <a:lstStyle/>
          <a:p>
            <a:r>
              <a:rPr lang="tr-TR" dirty="0"/>
              <a:t>Girişimcilik Aşamasında Kullanılabilecek Destekler</a:t>
            </a:r>
          </a:p>
        </p:txBody>
      </p:sp>
      <p:sp>
        <p:nvSpPr>
          <p:cNvPr id="5" name="Metin Yer Tutucusu 4"/>
          <p:cNvSpPr>
            <a:spLocks noGrp="1"/>
          </p:cNvSpPr>
          <p:nvPr>
            <p:ph type="body" idx="1"/>
          </p:nvPr>
        </p:nvSpPr>
        <p:spPr>
          <a:xfrm>
            <a:off x="1484312" y="2454442"/>
            <a:ext cx="10018710" cy="3183339"/>
          </a:xfrm>
        </p:spPr>
        <p:txBody>
          <a:bodyPr>
            <a:normAutofit/>
          </a:bodyPr>
          <a:lstStyle/>
          <a:p>
            <a:r>
              <a:rPr lang="tr-TR" dirty="0"/>
              <a:t>KOSGEB</a:t>
            </a:r>
          </a:p>
          <a:p>
            <a:r>
              <a:rPr lang="tr-TR" dirty="0"/>
              <a:t>TUBİTAK</a:t>
            </a:r>
          </a:p>
          <a:p>
            <a:r>
              <a:rPr lang="tr-TR" dirty="0"/>
              <a:t>SANAYİ BAKANLIĞI</a:t>
            </a:r>
          </a:p>
          <a:p>
            <a:r>
              <a:rPr lang="tr-TR" dirty="0"/>
              <a:t>KALKINMA AJANSLARI</a:t>
            </a:r>
          </a:p>
          <a:p>
            <a:r>
              <a:rPr lang="tr-TR" dirty="0"/>
              <a:t> </a:t>
            </a:r>
          </a:p>
        </p:txBody>
      </p:sp>
      <p:sp>
        <p:nvSpPr>
          <p:cNvPr id="6" name="Slayt Numarası Yer Tutucusu 5"/>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180599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92719"/>
            <a:ext cx="10533566" cy="713040"/>
          </a:xfrm>
        </p:spPr>
        <p:txBody>
          <a:bodyPr>
            <a:normAutofit/>
          </a:bodyPr>
          <a:lstStyle/>
          <a:p>
            <a:r>
              <a:rPr lang="tr-TR" sz="2400" dirty="0"/>
              <a:t>KOSGEB - Girişimci Geliştirme Desteği</a:t>
            </a:r>
          </a:p>
        </p:txBody>
      </p:sp>
      <p:sp>
        <p:nvSpPr>
          <p:cNvPr id="3" name="İçerik Yer Tutucusu 2"/>
          <p:cNvSpPr>
            <a:spLocks noGrp="1"/>
          </p:cNvSpPr>
          <p:nvPr>
            <p:ph idx="1"/>
          </p:nvPr>
        </p:nvSpPr>
        <p:spPr>
          <a:xfrm>
            <a:off x="1611489" y="4396767"/>
            <a:ext cx="10324448" cy="1269873"/>
          </a:xfrm>
        </p:spPr>
        <p:txBody>
          <a:bodyPr anchor="t">
            <a:noAutofit/>
          </a:bodyPr>
          <a:lstStyle/>
          <a:p>
            <a:r>
              <a:rPr lang="tr-TR" sz="2000" dirty="0"/>
              <a:t>Programın amacı, girişimcilerin iş kurma ve yürütme konularında bilgi ve becerilerini geliştirmek, başarılı iş planlarını/iş modellerini ödüllendirmek, girişimcilik ekosisteminde yer alan aktörler arası işbirliğini arttırmak, yeni kurulan işletmelerin en kırılgan oldukları dönemde hayatta kalma oranının arttırılmasına katkı sağlayacak yapıların ve ulusal plan ve programlar doğrultusunda yeni işletmelerin kurulmasını ve sürdürülmesini sağlamaktır. </a:t>
            </a:r>
          </a:p>
        </p:txBody>
      </p:sp>
      <p:sp>
        <p:nvSpPr>
          <p:cNvPr id="6" name="Slayt Numarası Yer Tutucusu 5"/>
          <p:cNvSpPr>
            <a:spLocks noGrp="1"/>
          </p:cNvSpPr>
          <p:nvPr>
            <p:ph type="sldNum" sz="quarter" idx="12"/>
          </p:nvPr>
        </p:nvSpPr>
        <p:spPr/>
        <p:txBody>
          <a:bodyPr/>
          <a:lstStyle/>
          <a:p>
            <a:fld id="{D57F1E4F-1CFF-5643-939E-217C01CDF565}" type="slidenum">
              <a:rPr lang="en-US" smtClean="0"/>
              <a:pPr/>
              <a:t>13</a:t>
            </a:fld>
            <a:endParaRPr lang="en-US" dirty="0"/>
          </a:p>
        </p:txBody>
      </p:sp>
      <p:graphicFrame>
        <p:nvGraphicFramePr>
          <p:cNvPr id="4" name="Tablo 3">
            <a:extLst>
              <a:ext uri="{FF2B5EF4-FFF2-40B4-BE49-F238E27FC236}">
                <a16:creationId xmlns:a16="http://schemas.microsoft.com/office/drawing/2014/main" id="{8A83249F-7E4F-C4E1-00AC-002EA4DE5140}"/>
              </a:ext>
            </a:extLst>
          </p:cNvPr>
          <p:cNvGraphicFramePr>
            <a:graphicFrameLocks noGrp="1"/>
          </p:cNvGraphicFramePr>
          <p:nvPr>
            <p:extLst>
              <p:ext uri="{D42A27DB-BD31-4B8C-83A1-F6EECF244321}">
                <p14:modId xmlns:p14="http://schemas.microsoft.com/office/powerpoint/2010/main" val="664425030"/>
              </p:ext>
            </p:extLst>
          </p:nvPr>
        </p:nvGraphicFramePr>
        <p:xfrm>
          <a:off x="45153" y="713880"/>
          <a:ext cx="12101694" cy="6144120"/>
        </p:xfrm>
        <a:graphic>
          <a:graphicData uri="http://schemas.openxmlformats.org/drawingml/2006/table">
            <a:tbl>
              <a:tblPr>
                <a:tableStyleId>{3C2FFA5D-87B4-456A-9821-1D502468CF0F}</a:tableStyleId>
              </a:tblPr>
              <a:tblGrid>
                <a:gridCol w="2745393">
                  <a:extLst>
                    <a:ext uri="{9D8B030D-6E8A-4147-A177-3AD203B41FA5}">
                      <a16:colId xmlns:a16="http://schemas.microsoft.com/office/drawing/2014/main" val="2700255286"/>
                    </a:ext>
                  </a:extLst>
                </a:gridCol>
                <a:gridCol w="5322403">
                  <a:extLst>
                    <a:ext uri="{9D8B030D-6E8A-4147-A177-3AD203B41FA5}">
                      <a16:colId xmlns:a16="http://schemas.microsoft.com/office/drawing/2014/main" val="847679375"/>
                    </a:ext>
                  </a:extLst>
                </a:gridCol>
                <a:gridCol w="4033898">
                  <a:extLst>
                    <a:ext uri="{9D8B030D-6E8A-4147-A177-3AD203B41FA5}">
                      <a16:colId xmlns:a16="http://schemas.microsoft.com/office/drawing/2014/main" val="4043324881"/>
                    </a:ext>
                  </a:extLst>
                </a:gridCol>
              </a:tblGrid>
              <a:tr h="166660">
                <a:tc>
                  <a:txBody>
                    <a:bodyPr/>
                    <a:lstStyle/>
                    <a:p>
                      <a:pPr algn="ctr" rtl="0">
                        <a:buNone/>
                      </a:pPr>
                      <a:r>
                        <a:rPr lang="tr-TR" sz="1800" b="1" dirty="0">
                          <a:solidFill>
                            <a:srgbClr val="1F1F1F"/>
                          </a:solidFill>
                          <a:effectLst/>
                        </a:rPr>
                        <a:t>Özellik</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b="1" dirty="0">
                          <a:solidFill>
                            <a:srgbClr val="1F1F1F"/>
                          </a:solidFill>
                          <a:effectLst/>
                        </a:rPr>
                        <a:t>İş Kurma Desteği</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b="1" dirty="0">
                          <a:solidFill>
                            <a:srgbClr val="1F1F1F"/>
                          </a:solidFill>
                          <a:effectLst/>
                        </a:rPr>
                        <a:t>İş Geliştirme Desteği</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28172436"/>
                  </a:ext>
                </a:extLst>
              </a:tr>
              <a:tr h="0">
                <a:tc>
                  <a:txBody>
                    <a:bodyPr/>
                    <a:lstStyle/>
                    <a:p>
                      <a:pPr algn="ctr" rtl="0">
                        <a:buNone/>
                      </a:pPr>
                      <a:r>
                        <a:rPr lang="tr-TR" sz="1800" b="1" dirty="0">
                          <a:solidFill>
                            <a:srgbClr val="1F1F1F"/>
                          </a:solidFill>
                          <a:effectLst/>
                        </a:rPr>
                        <a:t>Destek Niteliği</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b="1" dirty="0">
                          <a:solidFill>
                            <a:srgbClr val="1F1F1F"/>
                          </a:solidFill>
                          <a:effectLst/>
                          <a:highlight>
                            <a:srgbClr val="FFFF00"/>
                          </a:highlight>
                        </a:rPr>
                        <a:t>%100 Hibe</a:t>
                      </a:r>
                      <a:r>
                        <a:rPr lang="tr-TR" sz="1800" dirty="0">
                          <a:solidFill>
                            <a:srgbClr val="1F1F1F"/>
                          </a:solidFill>
                          <a:effectLst/>
                          <a:highlight>
                            <a:srgbClr val="FFFF00"/>
                          </a:highlight>
                        </a:rPr>
                        <a:t> (Geri ödemesiz)</a:t>
                      </a:r>
                      <a:endParaRPr lang="tr-TR" sz="1800" dirty="0">
                        <a:solidFill>
                          <a:srgbClr val="1F1F1F"/>
                        </a:solidFill>
                        <a:effectLst/>
                        <a:highlight>
                          <a:srgbClr val="FFFF00"/>
                        </a:highligh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b="1" dirty="0">
                          <a:solidFill>
                            <a:srgbClr val="1F1F1F"/>
                          </a:solidFill>
                          <a:effectLst/>
                        </a:rPr>
                        <a:t>Geri Ödemeli Destek</a:t>
                      </a:r>
                      <a:r>
                        <a:rPr lang="tr-TR" sz="1800" dirty="0">
                          <a:solidFill>
                            <a:srgbClr val="1F1F1F"/>
                          </a:solidFill>
                          <a:effectLst/>
                        </a:rPr>
                        <a:t> (Faizsiz, 36 ay ödemesiz)</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32968665"/>
                  </a:ext>
                </a:extLst>
              </a:tr>
              <a:tr h="160317">
                <a:tc>
                  <a:txBody>
                    <a:bodyPr/>
                    <a:lstStyle/>
                    <a:p>
                      <a:pPr algn="ctr" rtl="0">
                        <a:buNone/>
                      </a:pPr>
                      <a:r>
                        <a:rPr lang="tr-TR" sz="1800" b="1" dirty="0">
                          <a:solidFill>
                            <a:srgbClr val="1F1F1F"/>
                          </a:solidFill>
                          <a:effectLst/>
                        </a:rPr>
                        <a:t>Destek Üst Limiti</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b="1" dirty="0">
                          <a:solidFill>
                            <a:srgbClr val="1F1F1F"/>
                          </a:solidFill>
                          <a:effectLst/>
                          <a:highlight>
                            <a:srgbClr val="FFFF00"/>
                          </a:highlight>
                        </a:rPr>
                        <a:t>20.000 TL</a:t>
                      </a:r>
                      <a:r>
                        <a:rPr lang="tr-TR" sz="1800" dirty="0">
                          <a:solidFill>
                            <a:srgbClr val="1F1F1F"/>
                          </a:solidFill>
                          <a:effectLst/>
                          <a:highlight>
                            <a:srgbClr val="FFFF00"/>
                          </a:highlight>
                        </a:rPr>
                        <a:t> (Kuruluş) + Personel Desteği</a:t>
                      </a:r>
                      <a:endParaRPr lang="tr-TR" sz="1800" dirty="0">
                        <a:solidFill>
                          <a:srgbClr val="1F1F1F"/>
                        </a:solidFill>
                        <a:effectLst/>
                        <a:highlight>
                          <a:srgbClr val="FFFF00"/>
                        </a:highligh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b="1" dirty="0">
                          <a:solidFill>
                            <a:srgbClr val="1F1F1F"/>
                          </a:solidFill>
                          <a:effectLst/>
                        </a:rPr>
                        <a:t>1.500.000 TL</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59077306"/>
                  </a:ext>
                </a:extLst>
              </a:tr>
              <a:tr h="497756">
                <a:tc>
                  <a:txBody>
                    <a:bodyPr/>
                    <a:lstStyle/>
                    <a:p>
                      <a:pPr algn="ctr" rtl="0">
                        <a:buNone/>
                      </a:pPr>
                      <a:r>
                        <a:rPr lang="tr-TR" sz="1800" b="1" dirty="0">
                          <a:solidFill>
                            <a:srgbClr val="1F1F1F"/>
                          </a:solidFill>
                          <a:effectLst/>
                        </a:rPr>
                        <a:t>Genç / Kadın / Gazi </a:t>
                      </a:r>
                    </a:p>
                    <a:p>
                      <a:pPr algn="ctr" rtl="0">
                        <a:buNone/>
                      </a:pPr>
                      <a:r>
                        <a:rPr lang="tr-TR" sz="1800" b="1" dirty="0">
                          <a:solidFill>
                            <a:srgbClr val="1F1F1F"/>
                          </a:solidFill>
                          <a:effectLst/>
                        </a:rPr>
                        <a:t>Ek Destek</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highlight>
                            <a:srgbClr val="FFFF00"/>
                          </a:highlight>
                        </a:rPr>
                        <a:t>Kuruluş desteğine </a:t>
                      </a:r>
                      <a:r>
                        <a:rPr lang="tr-TR" sz="1800" b="1" dirty="0">
                          <a:solidFill>
                            <a:srgbClr val="1F1F1F"/>
                          </a:solidFill>
                          <a:effectLst/>
                          <a:highlight>
                            <a:srgbClr val="FFFF00"/>
                          </a:highlight>
                        </a:rPr>
                        <a:t>+10.000 TL </a:t>
                      </a:r>
                      <a:r>
                        <a:rPr lang="tr-TR" sz="1800" dirty="0">
                          <a:solidFill>
                            <a:srgbClr val="1F1F1F"/>
                          </a:solidFill>
                          <a:effectLst/>
                          <a:highlight>
                            <a:srgbClr val="FFFF00"/>
                          </a:highlight>
                        </a:rPr>
                        <a:t> eklenir.</a:t>
                      </a:r>
                      <a:endParaRPr lang="tr-TR" sz="1800" dirty="0">
                        <a:solidFill>
                          <a:srgbClr val="1F1F1F"/>
                        </a:solidFill>
                        <a:effectLst/>
                        <a:highlight>
                          <a:srgbClr val="FFFF00"/>
                        </a:highligh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fr-FR" sz="1800" dirty="0" err="1">
                          <a:solidFill>
                            <a:srgbClr val="1F1F1F"/>
                          </a:solidFill>
                          <a:effectLst/>
                        </a:rPr>
                        <a:t>Üst</a:t>
                      </a:r>
                      <a:r>
                        <a:rPr lang="fr-FR" sz="1800" dirty="0">
                          <a:solidFill>
                            <a:srgbClr val="1F1F1F"/>
                          </a:solidFill>
                          <a:effectLst/>
                        </a:rPr>
                        <a:t> limite </a:t>
                      </a:r>
                      <a:r>
                        <a:rPr lang="fr-FR" sz="1800" b="1" dirty="0">
                          <a:solidFill>
                            <a:srgbClr val="1F1F1F"/>
                          </a:solidFill>
                          <a:effectLst/>
                        </a:rPr>
                        <a:t>+150.000 TL</a:t>
                      </a:r>
                      <a:r>
                        <a:rPr lang="fr-FR" sz="1800" dirty="0">
                          <a:solidFill>
                            <a:srgbClr val="1F1F1F"/>
                          </a:solidFill>
                          <a:effectLst/>
                        </a:rPr>
                        <a:t> </a:t>
                      </a:r>
                      <a:r>
                        <a:rPr lang="fr-FR" sz="1800" dirty="0" err="1">
                          <a:solidFill>
                            <a:srgbClr val="1F1F1F"/>
                          </a:solidFill>
                          <a:effectLst/>
                        </a:rPr>
                        <a:t>eklenir</a:t>
                      </a:r>
                      <a:r>
                        <a:rPr lang="fr-FR" sz="1800" dirty="0">
                          <a:solidFill>
                            <a:srgbClr val="1F1F1F"/>
                          </a:solidFill>
                          <a:effectLst/>
                        </a:rPr>
                        <a:t>.</a:t>
                      </a:r>
                      <a:endParaRPr lang="fr-F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45430836"/>
                  </a:ext>
                </a:extLst>
              </a:tr>
              <a:tr h="0">
                <a:tc>
                  <a:txBody>
                    <a:bodyPr/>
                    <a:lstStyle/>
                    <a:p>
                      <a:pPr algn="ctr" rtl="0">
                        <a:buNone/>
                      </a:pPr>
                      <a:r>
                        <a:rPr lang="tr-TR" sz="1800" b="1">
                          <a:solidFill>
                            <a:srgbClr val="1F1F1F"/>
                          </a:solidFill>
                          <a:effectLst/>
                        </a:rPr>
                        <a:t>Destek Oranı</a:t>
                      </a:r>
                      <a:endParaRPr lang="tr-TR" sz="180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b="1" dirty="0">
                          <a:solidFill>
                            <a:srgbClr val="1F1F1F"/>
                          </a:solidFill>
                          <a:effectLst/>
                        </a:rPr>
                        <a:t>%100</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b="1">
                          <a:solidFill>
                            <a:srgbClr val="1F1F1F"/>
                          </a:solidFill>
                          <a:effectLst/>
                        </a:rPr>
                        <a:t>%80</a:t>
                      </a:r>
                      <a:r>
                        <a:rPr lang="tr-TR" sz="1800">
                          <a:solidFill>
                            <a:srgbClr val="1F1F1F"/>
                          </a:solidFill>
                          <a:effectLst/>
                        </a:rPr>
                        <a:t> (Kalan %20'yi girişimci karşılar)</a:t>
                      </a:r>
                      <a:endParaRPr lang="tr-TR" sz="180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89813024"/>
                  </a:ext>
                </a:extLst>
              </a:tr>
              <a:tr h="0">
                <a:tc>
                  <a:txBody>
                    <a:bodyPr/>
                    <a:lstStyle/>
                    <a:p>
                      <a:pPr algn="ctr" rtl="0">
                        <a:buNone/>
                      </a:pPr>
                      <a:r>
                        <a:rPr lang="tr-TR" sz="1800" b="1" dirty="0">
                          <a:solidFill>
                            <a:srgbClr val="1F1F1F"/>
                          </a:solidFill>
                          <a:effectLst/>
                        </a:rPr>
                        <a:t>Kapsanan Sektörler</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rPr>
                        <a:t>KOSGEB'in desteklediği </a:t>
                      </a:r>
                      <a:r>
                        <a:rPr lang="tr-TR" sz="1800" b="1" dirty="0">
                          <a:solidFill>
                            <a:srgbClr val="1F1F1F"/>
                          </a:solidFill>
                          <a:effectLst/>
                          <a:highlight>
                            <a:srgbClr val="FFFF00"/>
                          </a:highlight>
                        </a:rPr>
                        <a:t>tüm sektörler</a:t>
                      </a:r>
                      <a:r>
                        <a:rPr lang="tr-TR" sz="1800" dirty="0">
                          <a:solidFill>
                            <a:srgbClr val="1F1F1F"/>
                          </a:solidFill>
                          <a:effectLst/>
                          <a:highlight>
                            <a:srgbClr val="FFFF00"/>
                          </a:highlight>
                        </a:rPr>
                        <a:t> </a:t>
                      </a:r>
                      <a:r>
                        <a:rPr lang="tr-TR" sz="1800" dirty="0">
                          <a:solidFill>
                            <a:srgbClr val="1F1F1F"/>
                          </a:solidFill>
                          <a:effectLst/>
                        </a:rPr>
                        <a:t>(Hizmet, Ticaret, İmalat vb.)</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rPr>
                        <a:t>Sadece </a:t>
                      </a:r>
                      <a:r>
                        <a:rPr lang="tr-TR" sz="1800" b="1" dirty="0">
                          <a:solidFill>
                            <a:srgbClr val="1F1F1F"/>
                          </a:solidFill>
                          <a:effectLst/>
                        </a:rPr>
                        <a:t>İmalat (NACE C)</a:t>
                      </a:r>
                      <a:r>
                        <a:rPr lang="tr-TR" sz="1800" dirty="0">
                          <a:solidFill>
                            <a:srgbClr val="1F1F1F"/>
                          </a:solidFill>
                          <a:effectLst/>
                        </a:rPr>
                        <a:t>, </a:t>
                      </a:r>
                      <a:r>
                        <a:rPr lang="tr-TR" sz="1800" b="1" dirty="0">
                          <a:solidFill>
                            <a:srgbClr val="1F1F1F"/>
                          </a:solidFill>
                          <a:effectLst/>
                        </a:rPr>
                        <a:t>Telekomünikasyon (61)</a:t>
                      </a:r>
                      <a:r>
                        <a:rPr lang="tr-TR" sz="1800" dirty="0">
                          <a:solidFill>
                            <a:srgbClr val="1F1F1F"/>
                          </a:solidFill>
                          <a:effectLst/>
                        </a:rPr>
                        <a:t> ve </a:t>
                      </a:r>
                      <a:r>
                        <a:rPr lang="tr-TR" sz="1800" b="1" dirty="0">
                          <a:solidFill>
                            <a:srgbClr val="1F1F1F"/>
                          </a:solidFill>
                          <a:effectLst/>
                        </a:rPr>
                        <a:t>Yazılım (62)</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20902301"/>
                  </a:ext>
                </a:extLst>
              </a:tr>
              <a:tr h="0">
                <a:tc>
                  <a:txBody>
                    <a:bodyPr/>
                    <a:lstStyle/>
                    <a:p>
                      <a:pPr algn="ctr" rtl="0">
                        <a:buNone/>
                      </a:pPr>
                      <a:r>
                        <a:rPr lang="tr-TR" sz="1800" b="1">
                          <a:solidFill>
                            <a:srgbClr val="1F1F1F"/>
                          </a:solidFill>
                          <a:effectLst/>
                        </a:rPr>
                        <a:t>Kimler Başvurabilir?</a:t>
                      </a:r>
                      <a:endParaRPr lang="tr-TR" sz="180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highlight>
                            <a:srgbClr val="FFFF00"/>
                          </a:highlight>
                        </a:rPr>
                        <a:t>İşletmesini kuran ve kuruluşunun üzerinden </a:t>
                      </a:r>
                      <a:r>
                        <a:rPr lang="tr-TR" sz="1800" b="1" dirty="0">
                          <a:solidFill>
                            <a:srgbClr val="1F1F1F"/>
                          </a:solidFill>
                          <a:effectLst/>
                          <a:highlight>
                            <a:srgbClr val="FFFF00"/>
                          </a:highlight>
                        </a:rPr>
                        <a:t>1 yıl geçmemiş</a:t>
                      </a:r>
                      <a:r>
                        <a:rPr lang="tr-TR" sz="1800" dirty="0">
                          <a:solidFill>
                            <a:srgbClr val="1F1F1F"/>
                          </a:solidFill>
                          <a:effectLst/>
                          <a:highlight>
                            <a:srgbClr val="FFFF00"/>
                          </a:highlight>
                        </a:rPr>
                        <a:t> olanlar.</a:t>
                      </a:r>
                      <a:endParaRPr lang="tr-TR" sz="1800" dirty="0">
                        <a:solidFill>
                          <a:srgbClr val="1F1F1F"/>
                        </a:solidFill>
                        <a:effectLst/>
                        <a:highlight>
                          <a:srgbClr val="FFFF00"/>
                        </a:highligh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rPr>
                        <a:t>İşletmesini kuran ve kuruluşunun üzerinden </a:t>
                      </a:r>
                      <a:r>
                        <a:rPr lang="tr-TR" sz="1800" b="1" dirty="0">
                          <a:solidFill>
                            <a:srgbClr val="1F1F1F"/>
                          </a:solidFill>
                          <a:effectLst/>
                        </a:rPr>
                        <a:t>3 yıl geçmemiş</a:t>
                      </a:r>
                      <a:r>
                        <a:rPr lang="tr-TR" sz="1800" dirty="0">
                          <a:solidFill>
                            <a:srgbClr val="1F1F1F"/>
                          </a:solidFill>
                          <a:effectLst/>
                        </a:rPr>
                        <a:t> olanlar.</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20304590"/>
                  </a:ext>
                </a:extLst>
              </a:tr>
              <a:tr h="0">
                <a:tc>
                  <a:txBody>
                    <a:bodyPr/>
                    <a:lstStyle/>
                    <a:p>
                      <a:pPr algn="ctr" rtl="0">
                        <a:buNone/>
                      </a:pPr>
                      <a:r>
                        <a:rPr lang="tr-TR" sz="1800" b="1" dirty="0">
                          <a:solidFill>
                            <a:srgbClr val="1F1F1F"/>
                          </a:solidFill>
                          <a:effectLst/>
                        </a:rPr>
                        <a:t>Hangi Giderler Ödenir?</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highlight>
                            <a:srgbClr val="FFFF00"/>
                          </a:highlight>
                        </a:rPr>
                        <a:t>Şirket kuruluş masrafları ve personel giderleri.</a:t>
                      </a:r>
                      <a:endParaRPr lang="tr-TR" sz="1800" dirty="0">
                        <a:solidFill>
                          <a:srgbClr val="1F1F1F"/>
                        </a:solidFill>
                        <a:effectLst/>
                        <a:highlight>
                          <a:srgbClr val="FFFF00"/>
                        </a:highligh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a:solidFill>
                            <a:srgbClr val="1F1F1F"/>
                          </a:solidFill>
                          <a:effectLst/>
                        </a:rPr>
                        <a:t>Makine, teçhizat, yazılım, personel, hizmet alımı giderleri.</a:t>
                      </a:r>
                      <a:endParaRPr lang="tr-TR" sz="180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75911573"/>
                  </a:ext>
                </a:extLst>
              </a:tr>
              <a:tr h="0">
                <a:tc>
                  <a:txBody>
                    <a:bodyPr/>
                    <a:lstStyle/>
                    <a:p>
                      <a:pPr algn="ctr" rtl="0">
                        <a:buNone/>
                      </a:pPr>
                      <a:r>
                        <a:rPr lang="tr-TR" sz="1800" b="1" dirty="0">
                          <a:solidFill>
                            <a:srgbClr val="1F1F1F"/>
                          </a:solidFill>
                          <a:effectLst/>
                        </a:rPr>
                        <a:t>Geri Ödeme Koşulu</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rPr>
                        <a:t>Geri ödeme </a:t>
                      </a:r>
                      <a:r>
                        <a:rPr lang="tr-TR" sz="1800" b="1" dirty="0">
                          <a:solidFill>
                            <a:srgbClr val="1F1F1F"/>
                          </a:solidFill>
                          <a:effectLst/>
                          <a:highlight>
                            <a:srgbClr val="FFFF00"/>
                          </a:highlight>
                        </a:rPr>
                        <a:t>yoktur</a:t>
                      </a:r>
                      <a:r>
                        <a:rPr lang="tr-TR" sz="1800" dirty="0">
                          <a:solidFill>
                            <a:srgbClr val="1F1F1F"/>
                          </a:solidFill>
                          <a:effectLst/>
                        </a:rPr>
                        <a:t>.</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b="1" dirty="0">
                          <a:solidFill>
                            <a:srgbClr val="1F1F1F"/>
                          </a:solidFill>
                          <a:effectLst/>
                          <a:highlight>
                            <a:srgbClr val="FFFF00"/>
                          </a:highlight>
                        </a:rPr>
                        <a:t>36 ay (3 yıl) geri ödeme yok.</a:t>
                      </a:r>
                      <a:r>
                        <a:rPr lang="tr-TR" sz="1800" dirty="0">
                          <a:solidFill>
                            <a:srgbClr val="1F1F1F"/>
                          </a:solidFill>
                          <a:effectLst/>
                          <a:highlight>
                            <a:srgbClr val="FFFF00"/>
                          </a:highlight>
                        </a:rPr>
                        <a:t> Sonrasında 24 ay taksitli ödeme başlar. Faiz/Komisyon yok.</a:t>
                      </a:r>
                      <a:endParaRPr lang="tr-TR" sz="1800" dirty="0">
                        <a:solidFill>
                          <a:srgbClr val="1F1F1F"/>
                        </a:solidFill>
                        <a:effectLst/>
                        <a:highlight>
                          <a:srgbClr val="FFFF00"/>
                        </a:highligh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50806015"/>
                  </a:ext>
                </a:extLst>
              </a:tr>
              <a:tr h="0">
                <a:tc>
                  <a:txBody>
                    <a:bodyPr/>
                    <a:lstStyle/>
                    <a:p>
                      <a:pPr algn="ctr" rtl="0">
                        <a:buNone/>
                      </a:pPr>
                      <a:r>
                        <a:rPr lang="tr-TR" sz="1800" b="1" dirty="0">
                          <a:solidFill>
                            <a:srgbClr val="1F1F1F"/>
                          </a:solidFill>
                          <a:effectLst/>
                        </a:rPr>
                        <a:t>Başvuru Dönemi</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a:solidFill>
                            <a:srgbClr val="1F1F1F"/>
                          </a:solidFill>
                          <a:effectLst/>
                        </a:rPr>
                        <a:t>Yıl boyunca sürekli açık.</a:t>
                      </a:r>
                      <a:endParaRPr lang="tr-TR" sz="180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rPr>
                        <a:t>Belirli çağrı dönemlerinde açılır (Yılda birkaç kez).</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22018533"/>
                  </a:ext>
                </a:extLst>
              </a:tr>
              <a:tr h="0">
                <a:tc>
                  <a:txBody>
                    <a:bodyPr/>
                    <a:lstStyle/>
                    <a:p>
                      <a:pPr algn="ctr" rtl="0">
                        <a:buNone/>
                      </a:pPr>
                      <a:r>
                        <a:rPr lang="tr-TR" sz="1800" b="1" dirty="0">
                          <a:solidFill>
                            <a:srgbClr val="1F1F1F"/>
                          </a:solidFill>
                          <a:effectLst/>
                          <a:highlight>
                            <a:srgbClr val="FFFF00"/>
                          </a:highlight>
                        </a:rPr>
                        <a:t>Gerekli Eğitim</a:t>
                      </a:r>
                      <a:endParaRPr lang="tr-TR" sz="1800" dirty="0">
                        <a:solidFill>
                          <a:srgbClr val="1F1F1F"/>
                        </a:solidFill>
                        <a:effectLst/>
                        <a:highlight>
                          <a:srgbClr val="FFFF00"/>
                        </a:highligh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highlight>
                            <a:srgbClr val="FFFF00"/>
                          </a:highlight>
                        </a:rPr>
                        <a:t>"Geleneksel Girişimci Eğitimi" (Online)</a:t>
                      </a:r>
                      <a:endParaRPr lang="tr-TR" sz="1800" dirty="0">
                        <a:solidFill>
                          <a:srgbClr val="1F1F1F"/>
                        </a:solidFill>
                        <a:effectLst/>
                        <a:highlight>
                          <a:srgbClr val="FFFF00"/>
                        </a:highligh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highlight>
                            <a:srgbClr val="FFFF00"/>
                          </a:highlight>
                        </a:rPr>
                        <a:t>"İleri Girişimci Eğitimi" (Online)</a:t>
                      </a:r>
                      <a:endParaRPr lang="tr-TR" sz="1800" dirty="0">
                        <a:solidFill>
                          <a:srgbClr val="1F1F1F"/>
                        </a:solidFill>
                        <a:effectLst/>
                        <a:highlight>
                          <a:srgbClr val="FFFF00"/>
                        </a:highligh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51910934"/>
                  </a:ext>
                </a:extLst>
              </a:tr>
              <a:tr h="0">
                <a:tc>
                  <a:txBody>
                    <a:bodyPr/>
                    <a:lstStyle/>
                    <a:p>
                      <a:pPr algn="ctr" rtl="0">
                        <a:buNone/>
                      </a:pPr>
                      <a:r>
                        <a:rPr lang="tr-TR" sz="1800" b="1" dirty="0">
                          <a:solidFill>
                            <a:srgbClr val="1F1F1F"/>
                          </a:solidFill>
                          <a:effectLst/>
                        </a:rPr>
                        <a:t>Değerlendirme Süreci</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rPr>
                        <a:t>Genellikle sistem üzerinden otomatik/hızlı onay.</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a:buNone/>
                      </a:pPr>
                      <a:r>
                        <a:rPr lang="tr-TR" sz="1800" dirty="0">
                          <a:solidFill>
                            <a:srgbClr val="1F1F1F"/>
                          </a:solidFill>
                          <a:effectLst/>
                        </a:rPr>
                        <a:t>Kurul/Jüri değerlendirmesi yapılır.</a:t>
                      </a:r>
                      <a:endParaRPr lang="tr-TR" sz="1800" dirty="0">
                        <a:solidFill>
                          <a:srgbClr val="1F1F1F"/>
                        </a:solidFill>
                        <a:effectLst/>
                        <a:latin typeface="Google Sans Text"/>
                      </a:endParaRPr>
                    </a:p>
                  </a:txBody>
                  <a:tcPr marL="41108" marR="41108" marT="27405" marB="274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63284124"/>
                  </a:ext>
                </a:extLst>
              </a:tr>
            </a:tbl>
          </a:graphicData>
        </a:graphic>
      </p:graphicFrame>
    </p:spTree>
    <p:extLst>
      <p:ext uri="{BB962C8B-B14F-4D97-AF65-F5344CB8AC3E}">
        <p14:creationId xmlns:p14="http://schemas.microsoft.com/office/powerpoint/2010/main" val="1092602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4FFAFA-4722-02E6-DB93-A78698E0706C}"/>
              </a:ext>
            </a:extLst>
          </p:cNvPr>
          <p:cNvSpPr>
            <a:spLocks noGrp="1"/>
          </p:cNvSpPr>
          <p:nvPr>
            <p:ph type="title"/>
          </p:nvPr>
        </p:nvSpPr>
        <p:spPr>
          <a:xfrm>
            <a:off x="1484311" y="685801"/>
            <a:ext cx="10018713" cy="365126"/>
          </a:xfrm>
        </p:spPr>
        <p:txBody>
          <a:bodyPr>
            <a:noAutofit/>
          </a:bodyPr>
          <a:lstStyle/>
          <a:p>
            <a:r>
              <a:rPr lang="tr-TR" sz="2800" dirty="0"/>
              <a:t>TÜBİTAK-BİGG (Bireysel Genç Girişimciler)</a:t>
            </a:r>
          </a:p>
        </p:txBody>
      </p:sp>
      <p:sp>
        <p:nvSpPr>
          <p:cNvPr id="3" name="İçerik Yer Tutucusu 2">
            <a:extLst>
              <a:ext uri="{FF2B5EF4-FFF2-40B4-BE49-F238E27FC236}">
                <a16:creationId xmlns:a16="http://schemas.microsoft.com/office/drawing/2014/main" id="{C72E3BF3-F93E-01EC-B852-BDD5E498A97F}"/>
              </a:ext>
            </a:extLst>
          </p:cNvPr>
          <p:cNvSpPr>
            <a:spLocks noGrp="1"/>
          </p:cNvSpPr>
          <p:nvPr>
            <p:ph idx="1"/>
          </p:nvPr>
        </p:nvSpPr>
        <p:spPr>
          <a:xfrm>
            <a:off x="1484310" y="1140737"/>
            <a:ext cx="10018713" cy="4650463"/>
          </a:xfrm>
        </p:spPr>
        <p:txBody>
          <a:bodyPr/>
          <a:lstStyle/>
          <a:p>
            <a:r>
              <a:rPr lang="tr-TR" dirty="0"/>
              <a:t>Geri ödemesiz hibe sisteminden </a:t>
            </a:r>
            <a:r>
              <a:rPr lang="tr-TR" b="1" dirty="0"/>
              <a:t>"Yatırım"</a:t>
            </a:r>
            <a:r>
              <a:rPr lang="tr-TR" dirty="0"/>
              <a:t> modeline geçiş yapmıştır.</a:t>
            </a:r>
          </a:p>
          <a:p>
            <a:r>
              <a:rPr lang="tr-TR" b="1" dirty="0"/>
              <a:t>%3 hisse karşılığında yatırım</a:t>
            </a:r>
            <a:r>
              <a:rPr lang="tr-TR" dirty="0"/>
              <a:t> yapılmaktadır.</a:t>
            </a:r>
          </a:p>
          <a:p>
            <a:r>
              <a:rPr lang="tr-TR" dirty="0"/>
              <a:t>(Kasım 2025 sonu) itibarıyla 2025 yılı çağrı takvimi büyük oranda tamamlanmıştır.</a:t>
            </a:r>
          </a:p>
        </p:txBody>
      </p:sp>
      <p:sp>
        <p:nvSpPr>
          <p:cNvPr id="4" name="Slayt Numarası Yer Tutucusu 3">
            <a:extLst>
              <a:ext uri="{FF2B5EF4-FFF2-40B4-BE49-F238E27FC236}">
                <a16:creationId xmlns:a16="http://schemas.microsoft.com/office/drawing/2014/main" id="{8253BEDF-578E-5513-15B7-ED8E7BC230E9}"/>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3368460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12B350-5926-6493-246A-CEF62275EF8B}"/>
              </a:ext>
            </a:extLst>
          </p:cNvPr>
          <p:cNvSpPr>
            <a:spLocks noGrp="1"/>
          </p:cNvSpPr>
          <p:nvPr>
            <p:ph type="title"/>
          </p:nvPr>
        </p:nvSpPr>
        <p:spPr>
          <a:xfrm>
            <a:off x="1683715" y="0"/>
            <a:ext cx="10018713" cy="1158844"/>
          </a:xfrm>
        </p:spPr>
        <p:txBody>
          <a:bodyPr>
            <a:noAutofit/>
          </a:bodyPr>
          <a:lstStyle/>
          <a:p>
            <a:pPr algn="l"/>
            <a:r>
              <a:rPr lang="tr-TR" sz="2400" b="1" u="sng" dirty="0"/>
              <a:t>1. Temel Değişiklik: Hibe Değil, Yatırım</a:t>
            </a:r>
            <a:br>
              <a:rPr lang="tr-TR" sz="2400" b="1" dirty="0"/>
            </a:br>
            <a:br>
              <a:rPr lang="tr-TR" sz="700" b="1" dirty="0"/>
            </a:br>
            <a:r>
              <a:rPr lang="tr-TR" sz="2400" b="1" dirty="0"/>
              <a:t>2026 başı</a:t>
            </a:r>
            <a:r>
              <a:rPr lang="tr-TR" sz="2400" dirty="0"/>
              <a:t> için hazırlık yapmanız adına güncel şartlar ve süreç şu şekildedir:</a:t>
            </a:r>
          </a:p>
        </p:txBody>
      </p:sp>
      <p:sp>
        <p:nvSpPr>
          <p:cNvPr id="3" name="İçerik Yer Tutucusu 2">
            <a:extLst>
              <a:ext uri="{FF2B5EF4-FFF2-40B4-BE49-F238E27FC236}">
                <a16:creationId xmlns:a16="http://schemas.microsoft.com/office/drawing/2014/main" id="{4FF92F92-2DD6-4793-009E-6F511EEC3F62}"/>
              </a:ext>
            </a:extLst>
          </p:cNvPr>
          <p:cNvSpPr>
            <a:spLocks noGrp="1"/>
          </p:cNvSpPr>
          <p:nvPr>
            <p:ph idx="1"/>
          </p:nvPr>
        </p:nvSpPr>
        <p:spPr>
          <a:xfrm>
            <a:off x="1883121" y="1066801"/>
            <a:ext cx="9619902" cy="1938949"/>
          </a:xfrm>
        </p:spPr>
        <p:txBody>
          <a:bodyPr/>
          <a:lstStyle/>
          <a:p>
            <a:r>
              <a:rPr lang="tr-TR" b="1" dirty="0"/>
              <a:t>Destek Tutarı: </a:t>
            </a:r>
            <a:r>
              <a:rPr lang="tr-TR" dirty="0">
                <a:highlight>
                  <a:srgbClr val="FFFF00"/>
                </a:highlight>
              </a:rPr>
              <a:t>900.000 TL </a:t>
            </a:r>
            <a:r>
              <a:rPr lang="tr-TR" dirty="0"/>
              <a:t>(2025 yılı için geçerli tutar).</a:t>
            </a:r>
          </a:p>
          <a:p>
            <a:r>
              <a:rPr lang="tr-TR" b="1" dirty="0"/>
              <a:t>Karşılık: </a:t>
            </a:r>
            <a:r>
              <a:rPr lang="tr-TR" dirty="0">
                <a:highlight>
                  <a:srgbClr val="FFFF00"/>
                </a:highlight>
              </a:rPr>
              <a:t>Şirket hisselerinizin %3'ü TÜBİTAK BİGG Fonu'na devredilir</a:t>
            </a:r>
            <a:r>
              <a:rPr lang="tr-TR" dirty="0"/>
              <a:t>.</a:t>
            </a:r>
          </a:p>
          <a:p>
            <a:r>
              <a:rPr lang="tr-TR" b="1" dirty="0"/>
              <a:t>Amaç: </a:t>
            </a:r>
            <a:r>
              <a:rPr lang="tr-TR" dirty="0"/>
              <a:t>Bu model, şirketinizin değerlemesini baştan oluşturur ve ileride özel yatırımcılardan (Melek Yatırımcı, VC) yatırım almanızı kolaylaştırır.</a:t>
            </a:r>
          </a:p>
        </p:txBody>
      </p:sp>
      <p:sp>
        <p:nvSpPr>
          <p:cNvPr id="4" name="Slayt Numarası Yer Tutucusu 3">
            <a:extLst>
              <a:ext uri="{FF2B5EF4-FFF2-40B4-BE49-F238E27FC236}">
                <a16:creationId xmlns:a16="http://schemas.microsoft.com/office/drawing/2014/main" id="{9E089DB8-8F30-B660-99A4-014881EE8C9A}"/>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
        <p:nvSpPr>
          <p:cNvPr id="7" name="Metin kutusu 6">
            <a:extLst>
              <a:ext uri="{FF2B5EF4-FFF2-40B4-BE49-F238E27FC236}">
                <a16:creationId xmlns:a16="http://schemas.microsoft.com/office/drawing/2014/main" id="{E226D28F-C229-4EC8-1CDE-37F2B6B999E0}"/>
              </a:ext>
            </a:extLst>
          </p:cNvPr>
          <p:cNvSpPr txBox="1"/>
          <p:nvPr/>
        </p:nvSpPr>
        <p:spPr>
          <a:xfrm>
            <a:off x="1683715" y="3132498"/>
            <a:ext cx="10620172" cy="3139321"/>
          </a:xfrm>
          <a:prstGeom prst="rect">
            <a:avLst/>
          </a:prstGeom>
          <a:noFill/>
        </p:spPr>
        <p:txBody>
          <a:bodyPr wrap="square">
            <a:spAutoFit/>
          </a:bodyPr>
          <a:lstStyle/>
          <a:p>
            <a:pPr>
              <a:buNone/>
            </a:pPr>
            <a:r>
              <a:rPr lang="tr-TR" sz="2400" b="1" u="sng" dirty="0"/>
              <a:t>2. Başvuru Takvimi ve Durumu (2025 - 2026)</a:t>
            </a:r>
          </a:p>
          <a:p>
            <a:pPr>
              <a:buNone/>
            </a:pPr>
            <a:endParaRPr lang="tr-TR" sz="600" b="1" dirty="0"/>
          </a:p>
          <a:p>
            <a:pPr>
              <a:buNone/>
            </a:pPr>
            <a:r>
              <a:rPr lang="tr-TR" sz="2400" dirty="0"/>
              <a:t>TÜBİTAK BİGG </a:t>
            </a:r>
            <a:r>
              <a:rPr lang="tr-TR" sz="2400" dirty="0">
                <a:highlight>
                  <a:srgbClr val="FFFF00"/>
                </a:highlight>
              </a:rPr>
              <a:t>başvuruları doğrudan TÜBİTAK'a değil, </a:t>
            </a:r>
            <a:r>
              <a:rPr lang="tr-TR" sz="2400" b="1" dirty="0">
                <a:highlight>
                  <a:srgbClr val="FFFF00"/>
                </a:highlight>
              </a:rPr>
              <a:t>"Uygulayıcı Kuruluşlar"</a:t>
            </a:r>
            <a:r>
              <a:rPr lang="tr-TR" sz="2400" dirty="0">
                <a:highlight>
                  <a:srgbClr val="FFFF00"/>
                </a:highlight>
              </a:rPr>
              <a:t> (Teknokentler, </a:t>
            </a:r>
            <a:r>
              <a:rPr lang="tr-TR" sz="2400" dirty="0" err="1">
                <a:highlight>
                  <a:srgbClr val="FFFF00"/>
                </a:highlight>
              </a:rPr>
              <a:t>TTO'lar</a:t>
            </a:r>
            <a:r>
              <a:rPr lang="tr-TR" sz="2400" dirty="0">
                <a:highlight>
                  <a:srgbClr val="FFFF00"/>
                </a:highlight>
              </a:rPr>
              <a:t>) üzerinden yapılır.</a:t>
            </a:r>
          </a:p>
          <a:p>
            <a:pPr>
              <a:buFont typeface="Arial" panose="020B0604020202020204" pitchFamily="34" charset="0"/>
              <a:buChar char="•"/>
            </a:pPr>
            <a:r>
              <a:rPr lang="tr-TR" sz="2400" b="1" dirty="0"/>
              <a:t> 2025-1 Çağrısı:</a:t>
            </a:r>
            <a:r>
              <a:rPr lang="tr-TR" sz="2400" dirty="0"/>
              <a:t> Tamamlandı.</a:t>
            </a:r>
          </a:p>
          <a:p>
            <a:pPr>
              <a:buFont typeface="Arial" panose="020B0604020202020204" pitchFamily="34" charset="0"/>
              <a:buChar char="•"/>
            </a:pPr>
            <a:r>
              <a:rPr lang="tr-TR" sz="2400" b="1" dirty="0"/>
              <a:t> 2025-2 Çağrısı:</a:t>
            </a:r>
            <a:r>
              <a:rPr lang="tr-TR" sz="2400" dirty="0"/>
              <a:t> Ön başvuruları Ağustos 2025'te bitti. Şu an panel değerlendirme süreçleri devam ediyor veya sonuçlanmak üzere.</a:t>
            </a:r>
          </a:p>
          <a:p>
            <a:pPr>
              <a:buFont typeface="Arial" panose="020B0604020202020204" pitchFamily="34" charset="0"/>
              <a:buChar char="•"/>
            </a:pPr>
            <a:r>
              <a:rPr lang="tr-TR" sz="2400" b="1" dirty="0"/>
              <a:t> BİGG+ (3. Aşama) Çağrısı:</a:t>
            </a:r>
            <a:r>
              <a:rPr lang="tr-TR" sz="2400" dirty="0"/>
              <a:t> İleri aşama girişimler için (7 Milyon TL'ye kadar yatırım) başvurular </a:t>
            </a:r>
            <a:r>
              <a:rPr lang="tr-TR" sz="2400" b="1" dirty="0"/>
              <a:t>20 Kasım 2025</a:t>
            </a:r>
            <a:r>
              <a:rPr lang="tr-TR" sz="2400" dirty="0"/>
              <a:t> tarihinde sona erdi.</a:t>
            </a:r>
          </a:p>
        </p:txBody>
      </p:sp>
    </p:spTree>
    <p:extLst>
      <p:ext uri="{BB962C8B-B14F-4D97-AF65-F5344CB8AC3E}">
        <p14:creationId xmlns:p14="http://schemas.microsoft.com/office/powerpoint/2010/main" val="2611688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BF345D-5A5D-4AC8-18AC-2DB5F13B7927}"/>
              </a:ext>
            </a:extLst>
          </p:cNvPr>
          <p:cNvSpPr>
            <a:spLocks noGrp="1"/>
          </p:cNvSpPr>
          <p:nvPr>
            <p:ph type="title"/>
          </p:nvPr>
        </p:nvSpPr>
        <p:spPr>
          <a:xfrm>
            <a:off x="1484311" y="685801"/>
            <a:ext cx="10018713" cy="491150"/>
          </a:xfrm>
        </p:spPr>
        <p:txBody>
          <a:bodyPr>
            <a:noAutofit/>
          </a:bodyPr>
          <a:lstStyle/>
          <a:p>
            <a:pPr algn="l"/>
            <a:r>
              <a:rPr lang="tr-TR" sz="2800" b="1" u="sng" dirty="0"/>
              <a:t>3. Başvuru Şartları (Kimler Başvurabilir?)</a:t>
            </a:r>
            <a:endParaRPr lang="tr-TR" sz="2800" u="sng" dirty="0"/>
          </a:p>
        </p:txBody>
      </p:sp>
      <p:sp>
        <p:nvSpPr>
          <p:cNvPr id="3" name="İçerik Yer Tutucusu 2">
            <a:extLst>
              <a:ext uri="{FF2B5EF4-FFF2-40B4-BE49-F238E27FC236}">
                <a16:creationId xmlns:a16="http://schemas.microsoft.com/office/drawing/2014/main" id="{4BE26DDB-13BC-92D9-9BFA-27555B4F3C04}"/>
              </a:ext>
            </a:extLst>
          </p:cNvPr>
          <p:cNvSpPr>
            <a:spLocks noGrp="1"/>
          </p:cNvSpPr>
          <p:nvPr>
            <p:ph idx="1"/>
          </p:nvPr>
        </p:nvSpPr>
        <p:spPr>
          <a:xfrm>
            <a:off x="1855960" y="1294647"/>
            <a:ext cx="9647063" cy="3639492"/>
          </a:xfrm>
        </p:spPr>
        <p:txBody>
          <a:bodyPr>
            <a:normAutofit/>
          </a:bodyPr>
          <a:lstStyle/>
          <a:p>
            <a:r>
              <a:rPr lang="tr-TR" dirty="0">
                <a:highlight>
                  <a:srgbClr val="FFFF00"/>
                </a:highlight>
              </a:rPr>
              <a:t>Henüz kendi şirketi olmayan girişimciler başvurabilir</a:t>
            </a:r>
            <a:r>
              <a:rPr lang="tr-TR" dirty="0"/>
              <a:t>.</a:t>
            </a:r>
          </a:p>
          <a:p>
            <a:r>
              <a:rPr lang="tr-TR" dirty="0"/>
              <a:t>Herhangi bir ön lisans, lisans, yüksek lisans veya doktora programına kayıtlı </a:t>
            </a:r>
            <a:r>
              <a:rPr lang="tr-TR" dirty="0">
                <a:highlight>
                  <a:srgbClr val="FFFF00"/>
                </a:highlight>
              </a:rPr>
              <a:t>öğrenci veya mezun olmak</a:t>
            </a:r>
            <a:r>
              <a:rPr lang="tr-TR" dirty="0"/>
              <a:t>.</a:t>
            </a:r>
          </a:p>
          <a:p>
            <a:r>
              <a:rPr lang="tr-TR" dirty="0"/>
              <a:t>Daha önce TÜBİTAK 1512 veya </a:t>
            </a:r>
            <a:r>
              <a:rPr lang="tr-TR" dirty="0" err="1"/>
              <a:t>Teknogirişim</a:t>
            </a:r>
            <a:r>
              <a:rPr lang="tr-TR" dirty="0"/>
              <a:t> </a:t>
            </a:r>
            <a:r>
              <a:rPr lang="tr-TR" dirty="0">
                <a:highlight>
                  <a:srgbClr val="FFFF00"/>
                </a:highlight>
              </a:rPr>
              <a:t>desteği almamış </a:t>
            </a:r>
            <a:r>
              <a:rPr lang="tr-TR" dirty="0"/>
              <a:t>olmak.</a:t>
            </a:r>
          </a:p>
          <a:p>
            <a:r>
              <a:rPr lang="tr-TR" dirty="0"/>
              <a:t>Başvuru tarihi itibarıyla </a:t>
            </a:r>
            <a:r>
              <a:rPr lang="tr-TR" b="1" dirty="0">
                <a:highlight>
                  <a:srgbClr val="FFFF00"/>
                </a:highlight>
              </a:rPr>
              <a:t>herhangi bir şirketin ortaklık yapısında yer almamak</a:t>
            </a:r>
            <a:r>
              <a:rPr lang="tr-TR" dirty="0"/>
              <a:t>. (Şirketiniz varsa başvuramazsınız, destek onayı aldıktan sonra şirketi kurmanız istenir.)</a:t>
            </a:r>
          </a:p>
          <a:p>
            <a:endParaRPr lang="tr-TR" dirty="0"/>
          </a:p>
        </p:txBody>
      </p:sp>
      <p:sp>
        <p:nvSpPr>
          <p:cNvPr id="4" name="Slayt Numarası Yer Tutucusu 3">
            <a:extLst>
              <a:ext uri="{FF2B5EF4-FFF2-40B4-BE49-F238E27FC236}">
                <a16:creationId xmlns:a16="http://schemas.microsoft.com/office/drawing/2014/main" id="{B90C0F77-80EF-CEB4-9556-99D44DC46202}"/>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1763852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9FB76B-C9F8-C1EC-2A4B-C5F2D3611234}"/>
              </a:ext>
            </a:extLst>
          </p:cNvPr>
          <p:cNvSpPr>
            <a:spLocks noGrp="1"/>
          </p:cNvSpPr>
          <p:nvPr>
            <p:ph type="title"/>
          </p:nvPr>
        </p:nvSpPr>
        <p:spPr>
          <a:xfrm>
            <a:off x="1484309" y="190501"/>
            <a:ext cx="10018713" cy="751060"/>
          </a:xfrm>
        </p:spPr>
        <p:txBody>
          <a:bodyPr>
            <a:normAutofit/>
          </a:bodyPr>
          <a:lstStyle/>
          <a:p>
            <a:pPr algn="l"/>
            <a:r>
              <a:rPr lang="tr-TR" sz="2400" u="sng" dirty="0"/>
              <a:t>4. Süreç Nasıl İşler?</a:t>
            </a:r>
          </a:p>
        </p:txBody>
      </p:sp>
      <p:sp>
        <p:nvSpPr>
          <p:cNvPr id="3" name="İçerik Yer Tutucusu 2">
            <a:extLst>
              <a:ext uri="{FF2B5EF4-FFF2-40B4-BE49-F238E27FC236}">
                <a16:creationId xmlns:a16="http://schemas.microsoft.com/office/drawing/2014/main" id="{442CB9CA-EFFC-4211-05B3-E1F116801D2A}"/>
              </a:ext>
            </a:extLst>
          </p:cNvPr>
          <p:cNvSpPr>
            <a:spLocks noGrp="1"/>
          </p:cNvSpPr>
          <p:nvPr>
            <p:ph idx="1"/>
          </p:nvPr>
        </p:nvSpPr>
        <p:spPr>
          <a:xfrm>
            <a:off x="1484310" y="814813"/>
            <a:ext cx="10018713" cy="4780229"/>
          </a:xfrm>
        </p:spPr>
        <p:txBody>
          <a:bodyPr>
            <a:normAutofit/>
          </a:bodyPr>
          <a:lstStyle/>
          <a:p>
            <a:pPr marL="0" indent="0">
              <a:buNone/>
            </a:pPr>
            <a:r>
              <a:rPr lang="tr-TR" dirty="0">
                <a:highlight>
                  <a:srgbClr val="FFFF00"/>
                </a:highlight>
              </a:rPr>
              <a:t>Süreç 3 aşamalıdır ve yaklaşık 6 ay sürer:</a:t>
            </a:r>
          </a:p>
          <a:p>
            <a:r>
              <a:rPr lang="tr-TR" b="1" dirty="0"/>
              <a:t>1. Aşama (Uygulayıcı Kuruluş):</a:t>
            </a:r>
            <a:r>
              <a:rPr lang="tr-TR" dirty="0"/>
              <a:t> </a:t>
            </a:r>
            <a:r>
              <a:rPr lang="tr-TR" dirty="0">
                <a:highlight>
                  <a:srgbClr val="FFFF00"/>
                </a:highlight>
              </a:rPr>
              <a:t>Fikrinizle bir uygulayıcı kuruluşa (</a:t>
            </a:r>
            <a:r>
              <a:rPr lang="tr-TR" dirty="0" err="1">
                <a:highlight>
                  <a:srgbClr val="FFFF00"/>
                </a:highlight>
              </a:rPr>
              <a:t>Örn</a:t>
            </a:r>
            <a:r>
              <a:rPr lang="tr-TR" dirty="0">
                <a:highlight>
                  <a:srgbClr val="FFFF00"/>
                </a:highlight>
              </a:rPr>
              <a:t>: İTÜ Çekirdek, BTM, ODTÜ Teknokent vb.) başvurursunuz. Onlar size mentorluk verir, iş planınızı hazırlamanıza yardım eder.</a:t>
            </a:r>
          </a:p>
          <a:p>
            <a:r>
              <a:rPr lang="tr-TR" b="1" dirty="0"/>
              <a:t>2. Aşama (TÜBİTAK Paneli):</a:t>
            </a:r>
            <a:r>
              <a:rPr lang="tr-TR" dirty="0"/>
              <a:t> </a:t>
            </a:r>
            <a:r>
              <a:rPr lang="tr-TR" dirty="0">
                <a:highlight>
                  <a:srgbClr val="FFFF00"/>
                </a:highlight>
              </a:rPr>
              <a:t>Uygulayıcı kuruluş sizi onaylarsa projeniz TÜBİTAK'a gider. </a:t>
            </a:r>
            <a:r>
              <a:rPr lang="tr-TR" b="1" dirty="0">
                <a:highlight>
                  <a:srgbClr val="FFFF00"/>
                </a:highlight>
              </a:rPr>
              <a:t>Akademisyen ve sanayicilerden oluşan jüriye sunum yaparsınız.</a:t>
            </a:r>
          </a:p>
          <a:p>
            <a:r>
              <a:rPr lang="tr-TR" b="1" dirty="0"/>
              <a:t>3. Aşama (Mükemmeliyet Mührü ve Şirketleşme):</a:t>
            </a:r>
            <a:r>
              <a:rPr lang="tr-TR" dirty="0"/>
              <a:t> </a:t>
            </a:r>
            <a:r>
              <a:rPr lang="tr-TR" dirty="0">
                <a:highlight>
                  <a:srgbClr val="FFFF00"/>
                </a:highlight>
              </a:rPr>
              <a:t>Paneli geçerseniz "Mükemmeliyet Mührü" alırsınız. Şirketinizi kurarsınız (Genellikle A.Ş. olması istenir) ve 900.000 TL'lik yatırım hesabınıza yatar.</a:t>
            </a:r>
          </a:p>
          <a:p>
            <a:endParaRPr lang="tr-TR" dirty="0"/>
          </a:p>
        </p:txBody>
      </p:sp>
      <p:sp>
        <p:nvSpPr>
          <p:cNvPr id="4" name="Slayt Numarası Yer Tutucusu 3">
            <a:extLst>
              <a:ext uri="{FF2B5EF4-FFF2-40B4-BE49-F238E27FC236}">
                <a16:creationId xmlns:a16="http://schemas.microsoft.com/office/drawing/2014/main" id="{65FE5BF5-25F0-F4F1-9206-390427F47194}"/>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2455851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E32043-6B1F-00C7-2FBA-771B980480E7}"/>
              </a:ext>
            </a:extLst>
          </p:cNvPr>
          <p:cNvSpPr>
            <a:spLocks noGrp="1"/>
          </p:cNvSpPr>
          <p:nvPr>
            <p:ph type="title"/>
          </p:nvPr>
        </p:nvSpPr>
        <p:spPr>
          <a:xfrm>
            <a:off x="1484311" y="685801"/>
            <a:ext cx="10018713" cy="708434"/>
          </a:xfrm>
        </p:spPr>
        <p:txBody>
          <a:bodyPr/>
          <a:lstStyle/>
          <a:p>
            <a:r>
              <a:rPr lang="tr-TR" altLang="tr-TR" b="1" dirty="0">
                <a:ln>
                  <a:noFill/>
                </a:ln>
                <a:latin typeface="Google Sans"/>
              </a:rPr>
              <a:t>KOSGEB ile Farkı Nedir?</a:t>
            </a:r>
            <a:endParaRPr lang="tr-TR" dirty="0"/>
          </a:p>
        </p:txBody>
      </p:sp>
      <p:graphicFrame>
        <p:nvGraphicFramePr>
          <p:cNvPr id="5" name="İçerik Yer Tutucusu 4">
            <a:extLst>
              <a:ext uri="{FF2B5EF4-FFF2-40B4-BE49-F238E27FC236}">
                <a16:creationId xmlns:a16="http://schemas.microsoft.com/office/drawing/2014/main" id="{1F1C6FEB-43E8-D7CD-3D83-0A6A8F4725DB}"/>
              </a:ext>
            </a:extLst>
          </p:cNvPr>
          <p:cNvGraphicFramePr>
            <a:graphicFrameLocks noGrp="1"/>
          </p:cNvGraphicFramePr>
          <p:nvPr>
            <p:ph idx="1"/>
            <p:extLst>
              <p:ext uri="{D42A27DB-BD31-4B8C-83A1-F6EECF244321}">
                <p14:modId xmlns:p14="http://schemas.microsoft.com/office/powerpoint/2010/main" val="2517382378"/>
              </p:ext>
            </p:extLst>
          </p:nvPr>
        </p:nvGraphicFramePr>
        <p:xfrm>
          <a:off x="1484313" y="1394235"/>
          <a:ext cx="10366673" cy="4160746"/>
        </p:xfrm>
        <a:graphic>
          <a:graphicData uri="http://schemas.openxmlformats.org/drawingml/2006/table">
            <a:tbl>
              <a:tblPr>
                <a:tableStyleId>{3C2FFA5D-87B4-456A-9821-1D502468CF0F}</a:tableStyleId>
              </a:tblPr>
              <a:tblGrid>
                <a:gridCol w="1512384">
                  <a:extLst>
                    <a:ext uri="{9D8B030D-6E8A-4147-A177-3AD203B41FA5}">
                      <a16:colId xmlns:a16="http://schemas.microsoft.com/office/drawing/2014/main" val="3383467179"/>
                    </a:ext>
                  </a:extLst>
                </a:gridCol>
                <a:gridCol w="3847723">
                  <a:extLst>
                    <a:ext uri="{9D8B030D-6E8A-4147-A177-3AD203B41FA5}">
                      <a16:colId xmlns:a16="http://schemas.microsoft.com/office/drawing/2014/main" val="1353162586"/>
                    </a:ext>
                  </a:extLst>
                </a:gridCol>
                <a:gridCol w="5006566">
                  <a:extLst>
                    <a:ext uri="{9D8B030D-6E8A-4147-A177-3AD203B41FA5}">
                      <a16:colId xmlns:a16="http://schemas.microsoft.com/office/drawing/2014/main" val="649729667"/>
                    </a:ext>
                  </a:extLst>
                </a:gridCol>
              </a:tblGrid>
              <a:tr h="573896">
                <a:tc>
                  <a:txBody>
                    <a:bodyPr/>
                    <a:lstStyle/>
                    <a:p>
                      <a:pPr algn="ctr">
                        <a:buNone/>
                      </a:pPr>
                      <a:r>
                        <a:rPr lang="tr-TR" sz="2000" b="1">
                          <a:effectLst/>
                        </a:rPr>
                        <a:t>Özellik</a:t>
                      </a:r>
                      <a:endParaRPr lang="tr-TR" sz="200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tr-TR" sz="2000" b="1" dirty="0">
                          <a:effectLst/>
                        </a:rPr>
                        <a:t>TÜBİTAK 1512 (BİGG)</a:t>
                      </a:r>
                      <a:endParaRPr lang="tr-TR" sz="2000" dirty="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tr-TR" sz="2000" b="1">
                          <a:effectLst/>
                        </a:rPr>
                        <a:t>KOSGEB İş Geliştirme</a:t>
                      </a:r>
                      <a:endParaRPr lang="tr-TR" sz="200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087821"/>
                  </a:ext>
                </a:extLst>
              </a:tr>
              <a:tr h="1004318">
                <a:tc>
                  <a:txBody>
                    <a:bodyPr/>
                    <a:lstStyle/>
                    <a:p>
                      <a:pPr algn="ctr">
                        <a:buNone/>
                      </a:pPr>
                      <a:r>
                        <a:rPr lang="tr-TR" sz="2000" b="1">
                          <a:effectLst/>
                        </a:rPr>
                        <a:t>Odak</a:t>
                      </a:r>
                      <a:endParaRPr lang="tr-TR" sz="200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tr-TR" sz="2000" b="1" dirty="0">
                          <a:effectLst/>
                        </a:rPr>
                        <a:t>Ar-</a:t>
                      </a:r>
                      <a:r>
                        <a:rPr lang="tr-TR" sz="2000" b="1" dirty="0" err="1">
                          <a:effectLst/>
                        </a:rPr>
                        <a:t>Ge</a:t>
                      </a:r>
                      <a:r>
                        <a:rPr lang="tr-TR" sz="2000" b="1" dirty="0">
                          <a:effectLst/>
                        </a:rPr>
                        <a:t> ve İnovasyon</a:t>
                      </a:r>
                      <a:r>
                        <a:rPr lang="tr-TR" sz="2000" dirty="0">
                          <a:effectLst/>
                        </a:rPr>
                        <a:t> </a:t>
                      </a:r>
                    </a:p>
                    <a:p>
                      <a:pPr algn="ctr">
                        <a:buNone/>
                      </a:pPr>
                      <a:r>
                        <a:rPr lang="tr-TR" sz="2000" dirty="0">
                          <a:effectLst/>
                        </a:rPr>
                        <a:t>(Teknik yenilik şart)</a:t>
                      </a:r>
                      <a:endParaRPr lang="tr-TR" sz="2000" dirty="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tr-TR" sz="2000" b="1" dirty="0">
                          <a:effectLst/>
                        </a:rPr>
                        <a:t>Ticarileşme ve Üretim</a:t>
                      </a:r>
                      <a:r>
                        <a:rPr lang="tr-TR" sz="2000" dirty="0">
                          <a:effectLst/>
                        </a:rPr>
                        <a:t> </a:t>
                      </a:r>
                    </a:p>
                    <a:p>
                      <a:pPr algn="ctr">
                        <a:buNone/>
                      </a:pPr>
                      <a:r>
                        <a:rPr lang="tr-TR" sz="2000" dirty="0">
                          <a:effectLst/>
                        </a:rPr>
                        <a:t>(Makine, yazılım alımı)</a:t>
                      </a:r>
                      <a:endParaRPr lang="tr-TR" sz="2000" dirty="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1942708"/>
                  </a:ext>
                </a:extLst>
              </a:tr>
              <a:tr h="573896">
                <a:tc>
                  <a:txBody>
                    <a:bodyPr/>
                    <a:lstStyle/>
                    <a:p>
                      <a:pPr algn="ctr">
                        <a:buNone/>
                      </a:pPr>
                      <a:r>
                        <a:rPr lang="tr-TR" sz="2000" b="1">
                          <a:effectLst/>
                        </a:rPr>
                        <a:t>Destek Türü</a:t>
                      </a:r>
                      <a:endParaRPr lang="tr-TR" sz="200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tr-TR" sz="2000">
                          <a:effectLst/>
                        </a:rPr>
                        <a:t>%3 Hisse karşılığı Yatırım</a:t>
                      </a:r>
                      <a:endParaRPr lang="tr-TR" sz="200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tr-TR" sz="2000">
                          <a:effectLst/>
                        </a:rPr>
                        <a:t>%80 Geri ödemeli kredi</a:t>
                      </a:r>
                      <a:endParaRPr lang="tr-TR" sz="200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9645398"/>
                  </a:ext>
                </a:extLst>
              </a:tr>
              <a:tr h="1004318">
                <a:tc>
                  <a:txBody>
                    <a:bodyPr/>
                    <a:lstStyle/>
                    <a:p>
                      <a:pPr algn="ctr">
                        <a:buNone/>
                      </a:pPr>
                      <a:r>
                        <a:rPr lang="tr-TR" sz="2000" b="1">
                          <a:effectLst/>
                        </a:rPr>
                        <a:t>Aşama</a:t>
                      </a:r>
                      <a:endParaRPr lang="tr-TR" sz="200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tr-TR" sz="2000" dirty="0">
                          <a:effectLst/>
                        </a:rPr>
                        <a:t>Sadece fikir aşaması </a:t>
                      </a:r>
                    </a:p>
                    <a:p>
                      <a:pPr algn="ctr">
                        <a:buNone/>
                      </a:pPr>
                      <a:r>
                        <a:rPr lang="tr-TR" sz="2000" dirty="0">
                          <a:effectLst/>
                        </a:rPr>
                        <a:t>(Şirket yokken)</a:t>
                      </a:r>
                      <a:endParaRPr lang="tr-TR" sz="2000" dirty="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tr-TR" sz="2000">
                          <a:effectLst/>
                        </a:rPr>
                        <a:t>Şirket kurulduktan sonra</a:t>
                      </a:r>
                      <a:endParaRPr lang="tr-TR" sz="200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435919"/>
                  </a:ext>
                </a:extLst>
              </a:tr>
              <a:tr h="1004318">
                <a:tc>
                  <a:txBody>
                    <a:bodyPr/>
                    <a:lstStyle/>
                    <a:p>
                      <a:pPr algn="ctr">
                        <a:buNone/>
                      </a:pPr>
                      <a:r>
                        <a:rPr lang="tr-TR" sz="2000" b="1">
                          <a:effectLst/>
                        </a:rPr>
                        <a:t>Zorluk</a:t>
                      </a:r>
                      <a:endParaRPr lang="tr-TR" sz="200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tr-TR" sz="2000" dirty="0">
                          <a:effectLst/>
                        </a:rPr>
                        <a:t>Teknik/Akademik</a:t>
                      </a:r>
                    </a:p>
                    <a:p>
                      <a:pPr algn="ctr">
                        <a:buNone/>
                      </a:pPr>
                      <a:r>
                        <a:rPr lang="tr-TR" sz="2000" dirty="0">
                          <a:effectLst/>
                        </a:rPr>
                        <a:t> değerlendirme zordur</a:t>
                      </a:r>
                      <a:endParaRPr lang="tr-TR" sz="2000" dirty="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buNone/>
                      </a:pPr>
                      <a:r>
                        <a:rPr lang="tr-TR" sz="2000" dirty="0">
                          <a:effectLst/>
                        </a:rPr>
                        <a:t>Daha çok evrak/prosedür bazlıdır</a:t>
                      </a:r>
                      <a:endParaRPr lang="tr-TR" sz="2000" dirty="0">
                        <a:effectLst/>
                        <a:latin typeface="Google Sans Tex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3669427"/>
                  </a:ext>
                </a:extLst>
              </a:tr>
            </a:tbl>
          </a:graphicData>
        </a:graphic>
      </p:graphicFrame>
      <p:sp>
        <p:nvSpPr>
          <p:cNvPr id="4" name="Slayt Numarası Yer Tutucusu 3">
            <a:extLst>
              <a:ext uri="{FF2B5EF4-FFF2-40B4-BE49-F238E27FC236}">
                <a16:creationId xmlns:a16="http://schemas.microsoft.com/office/drawing/2014/main" id="{EC40CA43-4E22-5CAD-4033-525A2098287C}"/>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1671387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stretch>
            <a:fillRect/>
          </a:stretch>
        </p:blipFill>
        <p:spPr>
          <a:xfrm>
            <a:off x="1484312" y="523745"/>
            <a:ext cx="4482258" cy="781311"/>
          </a:xfrm>
          <a:prstGeom prst="rect">
            <a:avLst/>
          </a:prstGeom>
        </p:spPr>
      </p:pic>
      <p:sp>
        <p:nvSpPr>
          <p:cNvPr id="10" name="Slayt Numarası Yer Tutucusu 9"/>
          <p:cNvSpPr>
            <a:spLocks noGrp="1"/>
          </p:cNvSpPr>
          <p:nvPr>
            <p:ph type="sldNum" sz="quarter" idx="12"/>
          </p:nvPr>
        </p:nvSpPr>
        <p:spPr/>
        <p:txBody>
          <a:bodyPr/>
          <a:lstStyle/>
          <a:p>
            <a:fld id="{D57F1E4F-1CFF-5643-939E-217C01CDF565}" type="slidenum">
              <a:rPr lang="en-US" smtClean="0"/>
              <a:pPr/>
              <a:t>19</a:t>
            </a:fld>
            <a:endParaRPr lang="en-US" dirty="0"/>
          </a:p>
        </p:txBody>
      </p:sp>
      <p:sp>
        <p:nvSpPr>
          <p:cNvPr id="12" name="TextBox 11"/>
          <p:cNvSpPr txBox="1"/>
          <p:nvPr/>
        </p:nvSpPr>
        <p:spPr>
          <a:xfrm>
            <a:off x="1729789" y="1463043"/>
            <a:ext cx="9721850" cy="5324535"/>
          </a:xfrm>
          <a:prstGeom prst="rect">
            <a:avLst/>
          </a:prstGeom>
          <a:noFill/>
        </p:spPr>
        <p:txBody>
          <a:bodyPr wrap="square" rtlCol="0">
            <a:spAutoFit/>
          </a:bodyPr>
          <a:lstStyle/>
          <a:p>
            <a:endParaRPr lang="tr-TR" sz="2000" dirty="0">
              <a:solidFill>
                <a:srgbClr val="FF0000"/>
              </a:solidFill>
            </a:endParaRPr>
          </a:p>
          <a:p>
            <a:pPr marL="342900" indent="-342900" algn="just">
              <a:buFont typeface="Arial" panose="020B0604020202020204" pitchFamily="34" charset="0"/>
              <a:buChar char="•"/>
            </a:pPr>
            <a:r>
              <a:rPr lang="tr-TR" sz="2000" b="0" i="0" dirty="0">
                <a:solidFill>
                  <a:srgbClr val="3B3B3B"/>
                </a:solidFill>
                <a:effectLst/>
                <a:latin typeface="Poppins" panose="020B0502040204020203" pitchFamily="2" charset="-94"/>
              </a:rPr>
              <a:t>Ankara Kalkınma Ajansı tarafından sağlanan destekler </a:t>
            </a:r>
            <a:r>
              <a:rPr lang="tr-TR" sz="2000" b="0" i="0" dirty="0">
                <a:solidFill>
                  <a:srgbClr val="FF0000"/>
                </a:solidFill>
                <a:effectLst/>
                <a:latin typeface="Poppins" panose="020B0502040204020203" pitchFamily="2" charset="-94"/>
              </a:rPr>
              <a:t>teknik destek ve mali destekler olarak ikiye ayrılır. </a:t>
            </a:r>
          </a:p>
          <a:p>
            <a:pPr marL="342900" indent="-342900" algn="just">
              <a:buFont typeface="Arial" panose="020B0604020202020204" pitchFamily="34" charset="0"/>
              <a:buChar char="•"/>
            </a:pPr>
            <a:r>
              <a:rPr lang="tr-TR" sz="2000" b="0" i="0" dirty="0">
                <a:solidFill>
                  <a:srgbClr val="3B3B3B"/>
                </a:solidFill>
                <a:effectLst/>
                <a:latin typeface="Poppins" panose="020B0502040204020203" pitchFamily="2" charset="-94"/>
              </a:rPr>
              <a:t>Mali destekler </a:t>
            </a:r>
          </a:p>
          <a:p>
            <a:pPr marL="800100" lvl="1" indent="-342900" algn="just">
              <a:buFont typeface="Arial" panose="020B0604020202020204" pitchFamily="34" charset="0"/>
              <a:buChar char="•"/>
            </a:pPr>
            <a:r>
              <a:rPr lang="tr-TR" sz="2000" b="0" i="0" dirty="0">
                <a:solidFill>
                  <a:srgbClr val="3B3B3B"/>
                </a:solidFill>
                <a:effectLst/>
                <a:latin typeface="Poppins" panose="020B0502040204020203" pitchFamily="2" charset="-94"/>
              </a:rPr>
              <a:t>faiz desteği, </a:t>
            </a:r>
          </a:p>
          <a:p>
            <a:pPr marL="800100" lvl="1" indent="-342900" algn="just">
              <a:buFont typeface="Arial" panose="020B0604020202020204" pitchFamily="34" charset="0"/>
              <a:buChar char="•"/>
            </a:pPr>
            <a:r>
              <a:rPr lang="tr-TR" sz="2000" b="0" i="0" dirty="0">
                <a:solidFill>
                  <a:srgbClr val="3B3B3B"/>
                </a:solidFill>
                <a:effectLst/>
                <a:latin typeface="Poppins" panose="020B0502040204020203" pitchFamily="2" charset="-94"/>
              </a:rPr>
              <a:t>faizsiz kredi desteği ve </a:t>
            </a:r>
          </a:p>
          <a:p>
            <a:pPr marL="800100" lvl="1" indent="-342900" algn="just">
              <a:buFont typeface="Arial" panose="020B0604020202020204" pitchFamily="34" charset="0"/>
              <a:buChar char="•"/>
            </a:pPr>
            <a:r>
              <a:rPr lang="tr-TR" sz="2000" b="0" i="0" dirty="0">
                <a:solidFill>
                  <a:srgbClr val="3B3B3B"/>
                </a:solidFill>
                <a:effectLst/>
                <a:latin typeface="Poppins" panose="020B0502040204020203" pitchFamily="2" charset="-94"/>
              </a:rPr>
              <a:t>doğrudan finansman destekleri olarak üçe ayrılır. </a:t>
            </a:r>
          </a:p>
          <a:p>
            <a:pPr marL="342900" indent="-342900" algn="just">
              <a:buFont typeface="Arial" panose="020B0604020202020204" pitchFamily="34" charset="0"/>
              <a:buChar char="•"/>
            </a:pPr>
            <a:r>
              <a:rPr lang="tr-TR" sz="2000" b="0" i="0" dirty="0">
                <a:solidFill>
                  <a:srgbClr val="3B3B3B"/>
                </a:solidFill>
                <a:effectLst/>
                <a:latin typeface="Poppins" panose="020B0502040204020203" pitchFamily="2" charset="-94"/>
              </a:rPr>
              <a:t>Doğrudan finansman destekleri, </a:t>
            </a:r>
          </a:p>
          <a:p>
            <a:pPr marL="800100" lvl="1" indent="-342900" algn="just">
              <a:buFont typeface="Arial" panose="020B0604020202020204" pitchFamily="34" charset="0"/>
              <a:buChar char="•"/>
            </a:pPr>
            <a:r>
              <a:rPr lang="tr-TR" sz="2000" b="0" i="0" dirty="0">
                <a:solidFill>
                  <a:srgbClr val="3B3B3B"/>
                </a:solidFill>
                <a:effectLst/>
                <a:latin typeface="Poppins" panose="020B0502040204020203" pitchFamily="2" charset="-94"/>
              </a:rPr>
              <a:t>proje teklif çağrısı, </a:t>
            </a:r>
          </a:p>
          <a:p>
            <a:pPr marL="800100" lvl="1" indent="-342900" algn="just">
              <a:buFont typeface="Arial" panose="020B0604020202020204" pitchFamily="34" charset="0"/>
              <a:buChar char="•"/>
            </a:pPr>
            <a:r>
              <a:rPr lang="tr-TR" sz="2000" b="0" i="0" dirty="0">
                <a:solidFill>
                  <a:srgbClr val="3B3B3B"/>
                </a:solidFill>
                <a:effectLst/>
                <a:latin typeface="Poppins" panose="020B0502040204020203" pitchFamily="2" charset="-94"/>
              </a:rPr>
              <a:t>güdümlü proje desteği ve </a:t>
            </a:r>
          </a:p>
          <a:p>
            <a:pPr marL="800100" lvl="1" indent="-342900" algn="just">
              <a:buFont typeface="Arial" panose="020B0604020202020204" pitchFamily="34" charset="0"/>
              <a:buChar char="•"/>
            </a:pPr>
            <a:r>
              <a:rPr lang="tr-TR" sz="2000" b="0" i="0" dirty="0">
                <a:solidFill>
                  <a:srgbClr val="3B3B3B"/>
                </a:solidFill>
                <a:effectLst/>
                <a:latin typeface="Poppins" panose="020B0502040204020203" pitchFamily="2" charset="-94"/>
              </a:rPr>
              <a:t>fizibilite desteği şeklinde uygulanır.  </a:t>
            </a:r>
          </a:p>
          <a:p>
            <a:pPr marL="342900" indent="-342900" algn="just">
              <a:buFont typeface="Arial" panose="020B0604020202020204" pitchFamily="34" charset="0"/>
              <a:buChar char="•"/>
            </a:pPr>
            <a:r>
              <a:rPr lang="tr-TR" sz="2000" b="0" i="0" dirty="0">
                <a:solidFill>
                  <a:srgbClr val="3B3B3B"/>
                </a:solidFill>
                <a:effectLst/>
                <a:latin typeface="Poppins" panose="020B0502040204020203" pitchFamily="2" charset="-94"/>
              </a:rPr>
              <a:t>Her bir destek türüne ilişkin kurallar farklıdır ve her ilan döneminde ilgili destek türüne ilişkin standart kuralların yanı sıra destek programına özgü bazı kurallar da belirlenebilmektedir. Bu kurallar her destek türüne ilişkin hazırlanan başvuru rehberlerinde düzenlenir.</a:t>
            </a:r>
          </a:p>
          <a:p>
            <a:endParaRPr lang="en-US" sz="2000" dirty="0"/>
          </a:p>
          <a:p>
            <a:pPr marL="342900" indent="-342900">
              <a:buFont typeface="Arial"/>
              <a:buChar char="•"/>
            </a:pPr>
            <a:endParaRPr lang="tr-TR" sz="2000" dirty="0"/>
          </a:p>
        </p:txBody>
      </p:sp>
    </p:spTree>
    <p:extLst>
      <p:ext uri="{BB962C8B-B14F-4D97-AF65-F5344CB8AC3E}">
        <p14:creationId xmlns:p14="http://schemas.microsoft.com/office/powerpoint/2010/main" val="2441651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Girişimci Kimdir ?</a:t>
            </a:r>
          </a:p>
        </p:txBody>
      </p:sp>
      <p:sp>
        <p:nvSpPr>
          <p:cNvPr id="3" name="İçerik Yer Tutucusu 2"/>
          <p:cNvSpPr>
            <a:spLocks noGrp="1"/>
          </p:cNvSpPr>
          <p:nvPr>
            <p:ph idx="1"/>
          </p:nvPr>
        </p:nvSpPr>
        <p:spPr/>
        <p:txBody>
          <a:bodyPr>
            <a:noAutofit/>
          </a:bodyPr>
          <a:lstStyle/>
          <a:p>
            <a:r>
              <a:rPr lang="tr-TR" sz="2800" dirty="0"/>
              <a:t>Girişimci, </a:t>
            </a:r>
            <a:r>
              <a:rPr lang="tr-TR" sz="2800" dirty="0">
                <a:solidFill>
                  <a:srgbClr val="FF0000"/>
                </a:solidFill>
              </a:rPr>
              <a:t>toplumun gereksinim duyduğu ürünleri üreterek, hizmetleri sunarak ya da ticaret yaparak, maddi veya manevi kazanç sağlamayı hedefleyen kişidir.</a:t>
            </a:r>
          </a:p>
          <a:p>
            <a:r>
              <a:rPr lang="tr-TR" sz="2800" dirty="0"/>
              <a:t>Bu amaçla </a:t>
            </a:r>
            <a:r>
              <a:rPr lang="tr-TR" sz="2800" dirty="0">
                <a:solidFill>
                  <a:srgbClr val="FF0000"/>
                </a:solidFill>
              </a:rPr>
              <a:t>kendi işini kurmak için</a:t>
            </a:r>
            <a:r>
              <a:rPr lang="tr-TR" sz="2800" dirty="0"/>
              <a:t> </a:t>
            </a:r>
            <a:r>
              <a:rPr lang="tr-TR" sz="2800" dirty="0">
                <a:solidFill>
                  <a:srgbClr val="FF0000"/>
                </a:solidFill>
              </a:rPr>
              <a:t>harekete geçen</a:t>
            </a:r>
            <a:r>
              <a:rPr lang="tr-TR" sz="2800" dirty="0"/>
              <a:t> ve </a:t>
            </a:r>
            <a:r>
              <a:rPr lang="tr-TR" sz="2800" u="sng" dirty="0"/>
              <a:t>iş fikrini gerçekleştirmek için</a:t>
            </a:r>
            <a:r>
              <a:rPr lang="tr-TR" sz="2800" dirty="0"/>
              <a:t> </a:t>
            </a:r>
            <a:r>
              <a:rPr lang="tr-TR" sz="2800" dirty="0">
                <a:solidFill>
                  <a:srgbClr val="FF0000"/>
                </a:solidFill>
              </a:rPr>
              <a:t>araştırma</a:t>
            </a:r>
            <a:r>
              <a:rPr lang="tr-TR" sz="2800" dirty="0"/>
              <a:t>, </a:t>
            </a:r>
            <a:r>
              <a:rPr lang="tr-TR" sz="2800" dirty="0">
                <a:solidFill>
                  <a:srgbClr val="FF0000"/>
                </a:solidFill>
              </a:rPr>
              <a:t>planlama</a:t>
            </a:r>
            <a:r>
              <a:rPr lang="tr-TR" sz="2800" dirty="0"/>
              <a:t>, </a:t>
            </a:r>
            <a:r>
              <a:rPr lang="tr-TR" sz="2800" dirty="0">
                <a:solidFill>
                  <a:srgbClr val="FF0000"/>
                </a:solidFill>
              </a:rPr>
              <a:t>örgütleme</a:t>
            </a:r>
            <a:r>
              <a:rPr lang="tr-TR" sz="2800" dirty="0"/>
              <a:t> ve </a:t>
            </a:r>
            <a:r>
              <a:rPr lang="tr-TR" sz="2800" dirty="0">
                <a:solidFill>
                  <a:srgbClr val="FF0000"/>
                </a:solidFill>
              </a:rPr>
              <a:t>koordinasyon çalışmaları</a:t>
            </a:r>
            <a:r>
              <a:rPr lang="tr-TR" sz="2800" dirty="0"/>
              <a:t> yapan kişidir. </a:t>
            </a:r>
          </a:p>
          <a:p>
            <a:r>
              <a:rPr lang="tr-TR" sz="2800" dirty="0"/>
              <a:t>Sonuçta gerekli bilgi-beceri, iş yeri, eleman, makine donanım vb. işletme girdileri ile finansman kaynaklarını bir araya getirerek, kendi işini kuran kişidir.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4151324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2F9CD912-3B32-AD41-5755-19E9041DE81C}"/>
              </a:ext>
            </a:extLst>
          </p:cNvPr>
          <p:cNvPicPr>
            <a:picLocks noChangeAspect="1"/>
          </p:cNvPicPr>
          <p:nvPr/>
        </p:nvPicPr>
        <p:blipFill>
          <a:blip r:embed="rId2"/>
          <a:stretch>
            <a:fillRect/>
          </a:stretch>
        </p:blipFill>
        <p:spPr>
          <a:xfrm>
            <a:off x="4441680" y="0"/>
            <a:ext cx="7750320" cy="3598125"/>
          </a:xfrm>
          <a:prstGeom prst="rect">
            <a:avLst/>
          </a:prstGeom>
        </p:spPr>
      </p:pic>
      <p:sp>
        <p:nvSpPr>
          <p:cNvPr id="106498" name="Rectangle 2"/>
          <p:cNvSpPr>
            <a:spLocks noGrp="1" noChangeArrowheads="1"/>
          </p:cNvSpPr>
          <p:nvPr>
            <p:ph type="title"/>
          </p:nvPr>
        </p:nvSpPr>
        <p:spPr/>
        <p:txBody>
          <a:bodyPr/>
          <a:lstStyle/>
          <a:p>
            <a:r>
              <a:rPr lang="tr-TR" altLang="tr-TR"/>
              <a:t>Kalkınma Ajansları</a:t>
            </a:r>
            <a:r>
              <a:rPr lang="tr-TR" altLang="tr-TR">
                <a:latin typeface="Arial" panose="020B0604020202020204" pitchFamily="34" charset="0"/>
              </a:rPr>
              <a:t> Destekleri</a:t>
            </a:r>
          </a:p>
        </p:txBody>
      </p:sp>
      <p:sp>
        <p:nvSpPr>
          <p:cNvPr id="106499" name="Rectangle 3"/>
          <p:cNvSpPr>
            <a:spLocks noGrp="1" noChangeArrowheads="1"/>
          </p:cNvSpPr>
          <p:nvPr>
            <p:ph type="body" idx="1"/>
          </p:nvPr>
        </p:nvSpPr>
        <p:spPr>
          <a:xfrm>
            <a:off x="1484310" y="3219885"/>
            <a:ext cx="10018713" cy="3124201"/>
          </a:xfrm>
        </p:spPr>
        <p:txBody>
          <a:bodyPr>
            <a:noAutofit/>
          </a:bodyPr>
          <a:lstStyle/>
          <a:p>
            <a:pPr>
              <a:lnSpc>
                <a:spcPct val="90000"/>
              </a:lnSpc>
            </a:pPr>
            <a:r>
              <a:rPr lang="tr-TR" sz="2200" dirty="0"/>
              <a:t>Bugüne kadar tüm Türkiye’de 26 tane kalkınma ajansı kurularak faaliyetlerine başlamıştır. </a:t>
            </a:r>
          </a:p>
          <a:p>
            <a:pPr>
              <a:lnSpc>
                <a:spcPct val="90000"/>
              </a:lnSpc>
            </a:pPr>
            <a:r>
              <a:rPr lang="tr-TR" sz="2200" dirty="0"/>
              <a:t>Türkiye'de kalkınma ajanslarının koordinasyonundan Kalkınma Bakanlığı sorumludur.</a:t>
            </a:r>
            <a:endParaRPr lang="tr-TR" altLang="tr-TR" sz="2200" dirty="0"/>
          </a:p>
          <a:p>
            <a:pPr>
              <a:lnSpc>
                <a:spcPct val="90000"/>
              </a:lnSpc>
            </a:pPr>
            <a:r>
              <a:rPr lang="tr-TR" altLang="tr-TR" sz="2200" u="sng" dirty="0">
                <a:highlight>
                  <a:srgbClr val="FFFF00"/>
                </a:highlight>
              </a:rPr>
              <a:t>Kalkınma ajansları bulundukları bölge içerisinde yatırım yapmak isteyen girişimcilere ortalama 400 bin liraya varan hibe destekleri sağlamanın yanı sıra, yapılan yatırımlarda pazar araştırmalarından maliyet analizlerine ve hukuki süreçlere kadar girişimcilere yol haritası çıkarıyor</a:t>
            </a:r>
            <a:r>
              <a:rPr lang="tr-TR" altLang="tr-TR" sz="2200" dirty="0">
                <a:highlight>
                  <a:srgbClr val="FFFF00"/>
                </a:highlight>
              </a:rPr>
              <a:t>. </a:t>
            </a:r>
          </a:p>
          <a:p>
            <a:pPr>
              <a:lnSpc>
                <a:spcPct val="90000"/>
              </a:lnSpc>
            </a:pPr>
            <a:r>
              <a:rPr lang="tr-TR" altLang="tr-TR" sz="2200" dirty="0"/>
              <a:t>Her şehir için ayrı ayrı kalkınma ajansları mevcut olup, şirketi kurmak istediğiniz ilin kalkınma ajansına başvuruda bulunmanız gereklidir.  </a:t>
            </a:r>
            <a:endParaRPr lang="tr-TR" altLang="tr-TR" sz="2200" b="1" dirty="0">
              <a:solidFill>
                <a:schemeClr val="accent1">
                  <a:lumMod val="75000"/>
                </a:schemeClr>
              </a:solidFill>
            </a:endParaRPr>
          </a:p>
          <a:p>
            <a:pPr marL="0" indent="0">
              <a:lnSpc>
                <a:spcPct val="90000"/>
              </a:lnSpc>
              <a:buNone/>
            </a:pPr>
            <a:endParaRPr lang="tr-TR" altLang="tr-TR" sz="2200" dirty="0"/>
          </a:p>
        </p:txBody>
      </p:sp>
      <p:sp>
        <p:nvSpPr>
          <p:cNvPr id="2" name="Slayt Numarası Yer Tutucusu 1"/>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1853863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Girişimcilikte Yapılan Hatalar</a:t>
            </a:r>
            <a:endParaRPr lang="tr-TR" dirty="0"/>
          </a:p>
        </p:txBody>
      </p:sp>
      <p:sp>
        <p:nvSpPr>
          <p:cNvPr id="3" name="Metin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16886723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type="body" idx="1"/>
          </p:nvPr>
        </p:nvSpPr>
        <p:spPr>
          <a:xfrm>
            <a:off x="1484310" y="574159"/>
            <a:ext cx="10018713" cy="5217042"/>
          </a:xfrm>
        </p:spPr>
        <p:txBody>
          <a:bodyPr>
            <a:noAutofit/>
          </a:bodyPr>
          <a:lstStyle/>
          <a:p>
            <a:pPr marL="0" indent="0">
              <a:buNone/>
            </a:pPr>
            <a:r>
              <a:rPr lang="tr-TR" altLang="tr-TR" sz="2800" b="1" i="1" dirty="0">
                <a:solidFill>
                  <a:srgbClr val="FF0000"/>
                </a:solidFill>
              </a:rPr>
              <a:t>Profesyonel yönetim anlayışının olmayışı</a:t>
            </a:r>
          </a:p>
          <a:p>
            <a:r>
              <a:rPr lang="tr-TR" altLang="tr-TR" sz="2800" dirty="0"/>
              <a:t>Girişimci, </a:t>
            </a:r>
            <a:r>
              <a:rPr lang="tr-TR" altLang="tr-TR" sz="2800" dirty="0">
                <a:solidFill>
                  <a:srgbClr val="FF0000"/>
                </a:solidFill>
              </a:rPr>
              <a:t>işletmesini kurduktan sonra sistemin yetersiz hale gelmeye başladığını hissettiği andan itibaren işi profesyonellere devretmelidir. </a:t>
            </a:r>
          </a:p>
          <a:p>
            <a:r>
              <a:rPr lang="tr-TR" altLang="tr-TR" sz="2800" dirty="0"/>
              <a:t>Çünkü girişimcilik ve yöneticilik farklı konulardır !!!</a:t>
            </a:r>
          </a:p>
          <a:p>
            <a:r>
              <a:rPr lang="tr-TR" altLang="tr-TR" sz="2800" dirty="0"/>
              <a:t>Yöneticilik profesyonel bir meslektir !!!</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2186028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tr-TR" altLang="tr-TR" dirty="0"/>
              <a:t> </a:t>
            </a:r>
          </a:p>
        </p:txBody>
      </p:sp>
      <p:sp>
        <p:nvSpPr>
          <p:cNvPr id="128003" name="Rectangle 3"/>
          <p:cNvSpPr>
            <a:spLocks noGrp="1" noChangeArrowheads="1"/>
          </p:cNvSpPr>
          <p:nvPr>
            <p:ph type="body" idx="1"/>
          </p:nvPr>
        </p:nvSpPr>
        <p:spPr>
          <a:xfrm>
            <a:off x="1484310" y="685801"/>
            <a:ext cx="10018713" cy="5105400"/>
          </a:xfrm>
        </p:spPr>
        <p:txBody>
          <a:bodyPr>
            <a:normAutofit/>
          </a:bodyPr>
          <a:lstStyle/>
          <a:p>
            <a:pPr marL="0" indent="0">
              <a:lnSpc>
                <a:spcPct val="90000"/>
              </a:lnSpc>
              <a:buNone/>
            </a:pPr>
            <a:r>
              <a:rPr lang="tr-TR" altLang="tr-TR" sz="2800" b="1" i="1" dirty="0">
                <a:solidFill>
                  <a:srgbClr val="FF0000"/>
                </a:solidFill>
              </a:rPr>
              <a:t>Yetersiz veya aşırı organizasyon ile çalışma</a:t>
            </a:r>
            <a:endParaRPr lang="tr-TR" altLang="tr-TR" sz="2800" dirty="0">
              <a:solidFill>
                <a:srgbClr val="FF0000"/>
              </a:solidFill>
            </a:endParaRPr>
          </a:p>
          <a:p>
            <a:pPr>
              <a:lnSpc>
                <a:spcPct val="90000"/>
              </a:lnSpc>
            </a:pPr>
            <a:r>
              <a:rPr lang="tr-TR" altLang="tr-TR" sz="2800" dirty="0"/>
              <a:t>Yetersiz organizasyon, </a:t>
            </a:r>
          </a:p>
          <a:p>
            <a:pPr lvl="1">
              <a:lnSpc>
                <a:spcPct val="90000"/>
              </a:lnSpc>
            </a:pPr>
            <a:r>
              <a:rPr lang="tr-TR" altLang="tr-TR" sz="2400" dirty="0"/>
              <a:t>işletmede bulunması gereken birimlerin bulunmaması ve sayıca yetersiz personelle çalışma demektir. </a:t>
            </a:r>
          </a:p>
          <a:p>
            <a:pPr>
              <a:lnSpc>
                <a:spcPct val="90000"/>
              </a:lnSpc>
            </a:pPr>
            <a:r>
              <a:rPr lang="tr-TR" altLang="tr-TR" sz="2800" dirty="0"/>
              <a:t>Aşırı organizasyon ise, </a:t>
            </a:r>
          </a:p>
          <a:p>
            <a:pPr lvl="1">
              <a:lnSpc>
                <a:spcPct val="90000"/>
              </a:lnSpc>
            </a:pPr>
            <a:r>
              <a:rPr lang="tr-TR" altLang="tr-TR" sz="2400" dirty="0"/>
              <a:t>gereğinden fazla birim bulunması ve gereğinden fazla personel çalıştırılmasıdır. </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9898328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tr-TR" altLang="tr-TR" dirty="0"/>
              <a:t> </a:t>
            </a:r>
          </a:p>
        </p:txBody>
      </p:sp>
      <p:sp>
        <p:nvSpPr>
          <p:cNvPr id="129027" name="Rectangle 3"/>
          <p:cNvSpPr>
            <a:spLocks noGrp="1" noChangeArrowheads="1"/>
          </p:cNvSpPr>
          <p:nvPr>
            <p:ph type="body" idx="1"/>
          </p:nvPr>
        </p:nvSpPr>
        <p:spPr>
          <a:xfrm>
            <a:off x="1484310" y="584791"/>
            <a:ext cx="10018713" cy="5206409"/>
          </a:xfrm>
        </p:spPr>
        <p:txBody>
          <a:bodyPr>
            <a:noAutofit/>
          </a:bodyPr>
          <a:lstStyle/>
          <a:p>
            <a:pPr marL="0" indent="0">
              <a:buNone/>
            </a:pPr>
            <a:r>
              <a:rPr lang="tr-TR" altLang="tr-TR" sz="3200" b="1" i="1" dirty="0">
                <a:solidFill>
                  <a:srgbClr val="FF0000"/>
                </a:solidFill>
              </a:rPr>
              <a:t>Kurumsallaşamama</a:t>
            </a:r>
            <a:endParaRPr lang="tr-TR" altLang="tr-TR" sz="3200" dirty="0">
              <a:solidFill>
                <a:srgbClr val="FF0000"/>
              </a:solidFill>
            </a:endParaRPr>
          </a:p>
          <a:p>
            <a:pPr lvl="1"/>
            <a:r>
              <a:rPr lang="tr-TR" altLang="tr-TR" sz="2800" dirty="0"/>
              <a:t>İşletmede iş ve işlemlerin standart hale gelmesidir. </a:t>
            </a:r>
          </a:p>
          <a:p>
            <a:pPr lvl="1"/>
            <a:r>
              <a:rPr lang="tr-TR" altLang="tr-TR" sz="2800" dirty="0"/>
              <a:t>Girişimci, tüm süreçleri ve işleri standart hale getirmeye çalışmalı</a:t>
            </a:r>
            <a:r>
              <a:rPr lang="tr-TR" altLang="tr-TR" sz="2800" u="sng" dirty="0"/>
              <a:t>, işletmeyi kişilere bağlı olmaktan çıkartmalıdır</a:t>
            </a:r>
            <a:r>
              <a:rPr lang="tr-TR" altLang="tr-TR" sz="2800" dirty="0"/>
              <a:t>.</a:t>
            </a:r>
          </a:p>
          <a:p>
            <a:pPr marL="0" indent="0">
              <a:buNone/>
            </a:pPr>
            <a:r>
              <a:rPr lang="tr-TR" altLang="tr-TR" sz="3200" b="1" i="1" dirty="0">
                <a:solidFill>
                  <a:srgbClr val="FF0000"/>
                </a:solidFill>
              </a:rPr>
              <a:t>Kalifiye elemanlarla çalışamama</a:t>
            </a:r>
            <a:r>
              <a:rPr lang="tr-TR" altLang="tr-TR" sz="3200" dirty="0">
                <a:solidFill>
                  <a:srgbClr val="FF0000"/>
                </a:solidFill>
              </a:rPr>
              <a:t> </a:t>
            </a:r>
          </a:p>
          <a:p>
            <a:pPr lvl="1"/>
            <a:r>
              <a:rPr lang="tr-TR" altLang="tr-TR" sz="2800" dirty="0"/>
              <a:t>Bazen kalifiye eleman bulamama, </a:t>
            </a:r>
          </a:p>
          <a:p>
            <a:pPr lvl="1"/>
            <a:r>
              <a:rPr lang="tr-TR" altLang="tr-TR" sz="2800" dirty="0"/>
              <a:t>bazen de </a:t>
            </a:r>
            <a:r>
              <a:rPr lang="tr-TR" altLang="tr-TR" sz="2800" u="sng" dirty="0"/>
              <a:t>maliyetlerin yüksek olması nedeniyle</a:t>
            </a:r>
            <a:r>
              <a:rPr lang="tr-TR" altLang="tr-TR" sz="2800" dirty="0"/>
              <a:t>, girişimcilerin </a:t>
            </a:r>
            <a:r>
              <a:rPr lang="tr-TR" altLang="tr-TR" sz="2800" dirty="0">
                <a:solidFill>
                  <a:srgbClr val="FF0000"/>
                </a:solidFill>
              </a:rPr>
              <a:t>nitelikli personel çalıştırmaması </a:t>
            </a:r>
            <a:r>
              <a:rPr lang="tr-TR" altLang="tr-TR" sz="2800" dirty="0"/>
              <a:t>işletmelerde pek çok soruna neden olmaktadır. </a:t>
            </a:r>
          </a:p>
          <a:p>
            <a:pPr marL="0" indent="0">
              <a:buNone/>
            </a:pPr>
            <a:endParaRPr lang="tr-TR" altLang="tr-TR" sz="3200" dirty="0"/>
          </a:p>
        </p:txBody>
      </p:sp>
      <p:sp>
        <p:nvSpPr>
          <p:cNvPr id="2" name="Slayt Numarası Yer Tutucusu 1"/>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25399439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tr-TR" altLang="tr-TR" dirty="0"/>
              <a:t> </a:t>
            </a:r>
          </a:p>
        </p:txBody>
      </p:sp>
      <p:sp>
        <p:nvSpPr>
          <p:cNvPr id="130051" name="Rectangle 3"/>
          <p:cNvSpPr>
            <a:spLocks noGrp="1" noChangeArrowheads="1"/>
          </p:cNvSpPr>
          <p:nvPr>
            <p:ph type="body" idx="1"/>
          </p:nvPr>
        </p:nvSpPr>
        <p:spPr>
          <a:xfrm>
            <a:off x="1484310" y="542261"/>
            <a:ext cx="10018713" cy="5248940"/>
          </a:xfrm>
        </p:spPr>
        <p:txBody>
          <a:bodyPr>
            <a:noAutofit/>
          </a:bodyPr>
          <a:lstStyle/>
          <a:p>
            <a:pPr marL="0" indent="0">
              <a:buNone/>
            </a:pPr>
            <a:r>
              <a:rPr lang="tr-TR" altLang="tr-TR" sz="3200" b="1" i="1" dirty="0">
                <a:solidFill>
                  <a:srgbClr val="FF0000"/>
                </a:solidFill>
              </a:rPr>
              <a:t>Girişimcinin kendini yenilememesi</a:t>
            </a:r>
            <a:r>
              <a:rPr lang="tr-TR" altLang="tr-TR" sz="3200" dirty="0">
                <a:solidFill>
                  <a:srgbClr val="FF0000"/>
                </a:solidFill>
              </a:rPr>
              <a:t> </a:t>
            </a:r>
          </a:p>
          <a:p>
            <a:pPr lvl="1"/>
            <a:r>
              <a:rPr lang="tr-TR" altLang="tr-TR" sz="2800" dirty="0"/>
              <a:t>Girişimci, eğitim ve konferanslara katılarak işinin büyümesine paralel olarak </a:t>
            </a:r>
            <a:r>
              <a:rPr lang="tr-TR" altLang="tr-TR" sz="2800" dirty="0">
                <a:solidFill>
                  <a:srgbClr val="FF0000"/>
                </a:solidFill>
              </a:rPr>
              <a:t>ufkunu da genişletmelidir</a:t>
            </a:r>
            <a:r>
              <a:rPr lang="tr-TR" altLang="tr-TR" sz="2800" dirty="0"/>
              <a:t>. </a:t>
            </a:r>
          </a:p>
          <a:p>
            <a:pPr lvl="1"/>
            <a:r>
              <a:rPr lang="tr-TR" altLang="tr-TR" sz="2800" dirty="0"/>
              <a:t>Vizyon yetersizliği önemli başarısızlık nedenlerindendir. </a:t>
            </a:r>
          </a:p>
          <a:p>
            <a:pPr lvl="1"/>
            <a:r>
              <a:rPr lang="tr-TR" altLang="tr-TR" sz="2800" dirty="0"/>
              <a:t>İşletmeler büyüdükçe karmaşıklaşmakta ve içinde bulunduğu çevre koşulları da değişmektedir.</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14922473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tr-TR" altLang="tr-TR" dirty="0"/>
              <a:t> </a:t>
            </a:r>
          </a:p>
        </p:txBody>
      </p:sp>
      <p:sp>
        <p:nvSpPr>
          <p:cNvPr id="132099" name="Rectangle 3"/>
          <p:cNvSpPr>
            <a:spLocks noGrp="1" noChangeArrowheads="1"/>
          </p:cNvSpPr>
          <p:nvPr>
            <p:ph type="body" idx="1"/>
          </p:nvPr>
        </p:nvSpPr>
        <p:spPr>
          <a:xfrm>
            <a:off x="1484310" y="510363"/>
            <a:ext cx="10193165" cy="5280837"/>
          </a:xfrm>
        </p:spPr>
        <p:txBody>
          <a:bodyPr>
            <a:noAutofit/>
          </a:bodyPr>
          <a:lstStyle/>
          <a:p>
            <a:pPr marL="0" indent="0">
              <a:lnSpc>
                <a:spcPct val="90000"/>
              </a:lnSpc>
              <a:buNone/>
            </a:pPr>
            <a:r>
              <a:rPr lang="tr-TR" altLang="tr-TR" sz="3200" b="1" i="1" dirty="0">
                <a:solidFill>
                  <a:srgbClr val="FF0000"/>
                </a:solidFill>
              </a:rPr>
              <a:t>Stok kontrol yöntemlerinin bilinmemesi</a:t>
            </a:r>
            <a:r>
              <a:rPr lang="tr-TR" altLang="tr-TR" sz="3200" dirty="0">
                <a:solidFill>
                  <a:srgbClr val="FF0000"/>
                </a:solidFill>
              </a:rPr>
              <a:t> </a:t>
            </a:r>
          </a:p>
          <a:p>
            <a:pPr lvl="1">
              <a:lnSpc>
                <a:spcPct val="90000"/>
              </a:lnSpc>
            </a:pPr>
            <a:r>
              <a:rPr lang="tr-TR" altLang="tr-TR" sz="2800" dirty="0"/>
              <a:t>Girişimciler iyi bir stok yönetimi sistemi geliştirmeli ve takip etmelidir.</a:t>
            </a:r>
          </a:p>
          <a:p>
            <a:pPr marL="0" indent="0">
              <a:lnSpc>
                <a:spcPct val="90000"/>
              </a:lnSpc>
              <a:buNone/>
            </a:pPr>
            <a:r>
              <a:rPr lang="tr-TR" altLang="tr-TR" sz="3200" b="1" i="1" dirty="0">
                <a:solidFill>
                  <a:srgbClr val="FF0000"/>
                </a:solidFill>
              </a:rPr>
              <a:t>Uygun olmayan krediler kullanılması</a:t>
            </a:r>
            <a:r>
              <a:rPr lang="tr-TR" altLang="tr-TR" sz="3200" dirty="0">
                <a:solidFill>
                  <a:srgbClr val="FF0000"/>
                </a:solidFill>
              </a:rPr>
              <a:t> </a:t>
            </a:r>
          </a:p>
          <a:p>
            <a:pPr lvl="1">
              <a:lnSpc>
                <a:spcPct val="90000"/>
              </a:lnSpc>
            </a:pPr>
            <a:r>
              <a:rPr lang="tr-TR" altLang="tr-TR" sz="2800" dirty="0"/>
              <a:t>Yüksek faizli kredilerin, ödenilebileceğine inanılarak çekilmesi !</a:t>
            </a:r>
          </a:p>
          <a:p>
            <a:pPr marL="0" indent="0">
              <a:lnSpc>
                <a:spcPct val="90000"/>
              </a:lnSpc>
              <a:buNone/>
            </a:pPr>
            <a:r>
              <a:rPr lang="tr-TR" altLang="tr-TR" sz="3200" b="1" i="1" dirty="0">
                <a:solidFill>
                  <a:srgbClr val="FF0000"/>
                </a:solidFill>
              </a:rPr>
              <a:t>Yetersiz muhasebe sistemi ile çalışmak</a:t>
            </a:r>
          </a:p>
          <a:p>
            <a:pPr lvl="1">
              <a:lnSpc>
                <a:spcPct val="90000"/>
              </a:lnSpc>
            </a:pPr>
            <a:r>
              <a:rPr lang="tr-TR" altLang="tr-TR" sz="2800" dirty="0"/>
              <a:t>İşletmede yapılan tüm işlemlerin kayıt altına alınmaması </a:t>
            </a:r>
          </a:p>
          <a:p>
            <a:pPr lvl="1">
              <a:lnSpc>
                <a:spcPct val="90000"/>
              </a:lnSpc>
            </a:pPr>
            <a:r>
              <a:rPr lang="tr-TR" altLang="tr-TR" sz="2800" dirty="0"/>
              <a:t>Muhasebenin ve muhasebecinin namuslu olması</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32306243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tr-TR" altLang="tr-TR" dirty="0"/>
              <a:t> </a:t>
            </a:r>
          </a:p>
        </p:txBody>
      </p:sp>
      <p:sp>
        <p:nvSpPr>
          <p:cNvPr id="134147" name="Rectangle 3"/>
          <p:cNvSpPr>
            <a:spLocks noGrp="1" noChangeArrowheads="1"/>
          </p:cNvSpPr>
          <p:nvPr>
            <p:ph type="body" idx="1"/>
          </p:nvPr>
        </p:nvSpPr>
        <p:spPr>
          <a:xfrm>
            <a:off x="1484310" y="531629"/>
            <a:ext cx="10018713" cy="5259572"/>
          </a:xfrm>
        </p:spPr>
        <p:txBody>
          <a:bodyPr>
            <a:noAutofit/>
          </a:bodyPr>
          <a:lstStyle/>
          <a:p>
            <a:pPr marL="0" indent="0">
              <a:buNone/>
            </a:pPr>
            <a:r>
              <a:rPr lang="tr-TR" altLang="tr-TR" sz="3200" b="1" i="1" dirty="0">
                <a:solidFill>
                  <a:srgbClr val="FF0000"/>
                </a:solidFill>
              </a:rPr>
              <a:t>Pazarlama ve satış yetersizlikleri</a:t>
            </a:r>
            <a:r>
              <a:rPr lang="tr-TR" altLang="tr-TR" sz="3200" dirty="0">
                <a:solidFill>
                  <a:srgbClr val="FF0000"/>
                </a:solidFill>
              </a:rPr>
              <a:t> </a:t>
            </a:r>
          </a:p>
          <a:p>
            <a:pPr lvl="1"/>
            <a:r>
              <a:rPr lang="tr-TR" altLang="tr-TR" sz="2800" dirty="0"/>
              <a:t>Reklama, fiyata, ürüne ve dağıtım sistemine gerekli özenin gösterilmemesi fikir başarılı olsa da girişimi başarısız hale getirmektedir.</a:t>
            </a:r>
          </a:p>
          <a:p>
            <a:pPr marL="0" indent="0">
              <a:buNone/>
            </a:pPr>
            <a:r>
              <a:rPr lang="tr-TR" altLang="tr-TR" sz="3200" b="1" i="1" dirty="0">
                <a:solidFill>
                  <a:srgbClr val="FF0000"/>
                </a:solidFill>
              </a:rPr>
              <a:t>Üretim ve satışta, kaliteye önem verilmemesi</a:t>
            </a:r>
            <a:r>
              <a:rPr lang="tr-TR" altLang="tr-TR" sz="3200" dirty="0">
                <a:solidFill>
                  <a:srgbClr val="FF0000"/>
                </a:solidFill>
              </a:rPr>
              <a:t> </a:t>
            </a:r>
          </a:p>
          <a:p>
            <a:pPr lvl="1"/>
            <a:r>
              <a:rPr lang="tr-TR" altLang="tr-TR" sz="2800" dirty="0"/>
              <a:t>Üretilen mal ya da sunulan hizmetin müşteri beklentilerine veya müşterinin kullanım amacına uygunluğu anlamına gelen kalite, girişimcilerce dikkate alınmalıdır. </a:t>
            </a:r>
          </a:p>
          <a:p>
            <a:pPr lvl="1"/>
            <a:r>
              <a:rPr lang="tr-TR" altLang="tr-TR" sz="2800" dirty="0"/>
              <a:t>Yapılabiliyorsa müşteri odaklı çalışılmalıdır.  </a:t>
            </a:r>
            <a:r>
              <a:rPr lang="tr-TR" altLang="tr-TR" sz="2800" b="1" dirty="0">
                <a:solidFill>
                  <a:srgbClr val="FF0000"/>
                </a:solidFill>
              </a:rPr>
              <a:t>(Niş Pazar !!!)</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37498596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tr-TR" altLang="tr-TR" dirty="0"/>
              <a:t> </a:t>
            </a:r>
          </a:p>
        </p:txBody>
      </p:sp>
      <p:sp>
        <p:nvSpPr>
          <p:cNvPr id="135171" name="Rectangle 3"/>
          <p:cNvSpPr>
            <a:spLocks noGrp="1" noChangeArrowheads="1"/>
          </p:cNvSpPr>
          <p:nvPr>
            <p:ph type="body" idx="1"/>
          </p:nvPr>
        </p:nvSpPr>
        <p:spPr>
          <a:xfrm>
            <a:off x="1484310" y="489098"/>
            <a:ext cx="10018713" cy="5465135"/>
          </a:xfrm>
        </p:spPr>
        <p:txBody>
          <a:bodyPr>
            <a:noAutofit/>
          </a:bodyPr>
          <a:lstStyle/>
          <a:p>
            <a:pPr marL="0" indent="0">
              <a:buNone/>
            </a:pPr>
            <a:r>
              <a:rPr lang="tr-TR" altLang="tr-TR" sz="2800" b="1" i="1" dirty="0">
                <a:solidFill>
                  <a:srgbClr val="FF0000"/>
                </a:solidFill>
              </a:rPr>
              <a:t>Giriş ve çıkışı kolay bir sektöre yatırım yapılması</a:t>
            </a:r>
            <a:r>
              <a:rPr lang="tr-TR" altLang="tr-TR" sz="2800" i="1" dirty="0">
                <a:solidFill>
                  <a:srgbClr val="FF0000"/>
                </a:solidFill>
              </a:rPr>
              <a:t> </a:t>
            </a:r>
          </a:p>
          <a:p>
            <a:pPr lvl="1"/>
            <a:r>
              <a:rPr lang="tr-TR" altLang="tr-TR" sz="2400" dirty="0"/>
              <a:t>Sektöre giriş ve çıkışın kolay olduğu bir iş fikri, </a:t>
            </a:r>
            <a:r>
              <a:rPr lang="tr-TR" altLang="tr-TR" sz="2400" u="sng" dirty="0"/>
              <a:t>bazı durumlarda başarısızlık nedeni olmaktadır. </a:t>
            </a:r>
          </a:p>
          <a:p>
            <a:pPr lvl="1"/>
            <a:r>
              <a:rPr lang="tr-TR" altLang="tr-TR" sz="2400" dirty="0"/>
              <a:t>Özellikle </a:t>
            </a:r>
            <a:r>
              <a:rPr lang="tr-TR" altLang="tr-TR" sz="2400" u="sng" dirty="0"/>
              <a:t>fiyat temelli rekabet </a:t>
            </a:r>
            <a:r>
              <a:rPr lang="tr-TR" altLang="tr-TR" sz="2400" dirty="0"/>
              <a:t>işletmelerin yaşamını tehdit etmektedir. </a:t>
            </a:r>
          </a:p>
          <a:p>
            <a:pPr marL="0" indent="0">
              <a:buNone/>
            </a:pPr>
            <a:r>
              <a:rPr lang="tr-TR" altLang="tr-TR" sz="2800" b="1" i="1" dirty="0">
                <a:solidFill>
                  <a:srgbClr val="FF0000"/>
                </a:solidFill>
              </a:rPr>
              <a:t>Hammadde ve malzeme tedarikinin istikrarsız olması</a:t>
            </a:r>
            <a:r>
              <a:rPr lang="tr-TR" altLang="tr-TR" sz="2800" dirty="0">
                <a:solidFill>
                  <a:srgbClr val="FF0000"/>
                </a:solidFill>
              </a:rPr>
              <a:t> </a:t>
            </a:r>
          </a:p>
          <a:p>
            <a:pPr lvl="1"/>
            <a:r>
              <a:rPr lang="tr-TR" altLang="tr-TR" sz="2400" dirty="0"/>
              <a:t>Bazı durumlarda girişimciler yetersiz fizibilite çalışması yaptıklarından ihtiyaç duyacakları hammadde ve malzeme miktarını doğru belirleyemeyebilirler. </a:t>
            </a:r>
          </a:p>
          <a:p>
            <a:pPr lvl="1"/>
            <a:r>
              <a:rPr lang="tr-TR" altLang="tr-TR" sz="2400" dirty="0"/>
              <a:t>Lojistik hizmetleri için aşırı harcamalarla karşılaşabilir.</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21781676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tr-TR" altLang="tr-TR" dirty="0"/>
              <a:t> </a:t>
            </a:r>
          </a:p>
        </p:txBody>
      </p:sp>
      <p:sp>
        <p:nvSpPr>
          <p:cNvPr id="136195" name="Rectangle 3"/>
          <p:cNvSpPr>
            <a:spLocks noGrp="1" noChangeArrowheads="1"/>
          </p:cNvSpPr>
          <p:nvPr>
            <p:ph type="body" idx="1"/>
          </p:nvPr>
        </p:nvSpPr>
        <p:spPr>
          <a:xfrm>
            <a:off x="1484310" y="685800"/>
            <a:ext cx="10018713" cy="5279065"/>
          </a:xfrm>
        </p:spPr>
        <p:txBody>
          <a:bodyPr>
            <a:normAutofit fontScale="92500" lnSpcReduction="10000"/>
          </a:bodyPr>
          <a:lstStyle/>
          <a:p>
            <a:pPr marL="0" indent="0">
              <a:buNone/>
            </a:pPr>
            <a:r>
              <a:rPr lang="tr-TR" altLang="tr-TR" sz="2800" b="1" i="1" dirty="0">
                <a:solidFill>
                  <a:srgbClr val="FF0000"/>
                </a:solidFill>
              </a:rPr>
              <a:t>Halkla ilişkilere yeterli önemin verilmeyişi</a:t>
            </a:r>
            <a:endParaRPr lang="tr-TR" altLang="tr-TR" sz="2800" dirty="0">
              <a:solidFill>
                <a:srgbClr val="FF0000"/>
              </a:solidFill>
            </a:endParaRPr>
          </a:p>
          <a:p>
            <a:r>
              <a:rPr lang="tr-TR" altLang="tr-TR" sz="2800" dirty="0"/>
              <a:t>Yeni girişimciler kendilerini halka iyi anlatmalıdır. </a:t>
            </a:r>
          </a:p>
          <a:p>
            <a:r>
              <a:rPr lang="tr-TR" altLang="tr-TR" sz="2800" dirty="0"/>
              <a:t>Özellikle farklılıklarını yansıtacak veya vurgulayacak biçimde tanıtım faaliyetlerini sürdürmelidirler.</a:t>
            </a:r>
          </a:p>
          <a:p>
            <a:pPr marL="0" indent="0">
              <a:buNone/>
            </a:pPr>
            <a:r>
              <a:rPr lang="tr-TR" altLang="tr-TR" sz="2800" b="1" i="1" dirty="0">
                <a:solidFill>
                  <a:srgbClr val="FF0000"/>
                </a:solidFill>
              </a:rPr>
              <a:t>Uygun teknolojinin seçilmemesi</a:t>
            </a:r>
            <a:r>
              <a:rPr lang="tr-TR" altLang="tr-TR" sz="2800" dirty="0">
                <a:solidFill>
                  <a:srgbClr val="FF0000"/>
                </a:solidFill>
              </a:rPr>
              <a:t> </a:t>
            </a:r>
          </a:p>
          <a:p>
            <a:r>
              <a:rPr lang="tr-TR" altLang="tr-TR" sz="2800" dirty="0"/>
              <a:t>Maliyet, kalite ve insan kaynağı temini açısından ciddi sorunlar doğurabilen eski teknolojiler ve yüksek veya düşük kapasiteye sahip teknolojiler, girişimcilikte başarısızlığa neden olmaktadır.</a:t>
            </a:r>
          </a:p>
          <a:p>
            <a:pPr marL="0" indent="0">
              <a:buNone/>
            </a:pPr>
            <a:r>
              <a:rPr lang="tr-TR" altLang="tr-TR" sz="2800" b="1" i="1" dirty="0">
                <a:solidFill>
                  <a:srgbClr val="FF0000"/>
                </a:solidFill>
              </a:rPr>
              <a:t>Yetersiz işletme sermayesi</a:t>
            </a:r>
          </a:p>
          <a:p>
            <a:r>
              <a:rPr lang="tr-TR" altLang="tr-TR" sz="2800" dirty="0"/>
              <a:t> İş fikrinin ve sonrasında gelen yatırımın ne kadar sermaye gerektirdiği fizibilite etüdü ile başlangıçta belirlenmelidir.</a:t>
            </a:r>
          </a:p>
          <a:p>
            <a:endParaRPr lang="tr-TR" altLang="tr-TR" sz="2800" dirty="0"/>
          </a:p>
        </p:txBody>
      </p:sp>
      <p:sp>
        <p:nvSpPr>
          <p:cNvPr id="2" name="Slayt Numarası Yer Tutucusu 1"/>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913134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577517"/>
            <a:ext cx="10100886" cy="5213684"/>
          </a:xfrm>
        </p:spPr>
        <p:txBody>
          <a:bodyPr>
            <a:noAutofit/>
          </a:bodyPr>
          <a:lstStyle/>
          <a:p>
            <a:r>
              <a:rPr lang="tr-TR" sz="2800" dirty="0"/>
              <a:t>Girişimciler “iş kurma sürecinde” çok çeşitli </a:t>
            </a:r>
          </a:p>
          <a:p>
            <a:pPr lvl="1"/>
            <a:r>
              <a:rPr lang="tr-TR" sz="2400" dirty="0"/>
              <a:t>araştırma, değerlendirme, </a:t>
            </a:r>
          </a:p>
          <a:p>
            <a:pPr lvl="1"/>
            <a:r>
              <a:rPr lang="tr-TR" sz="2400" dirty="0"/>
              <a:t>planlama, karar verme </a:t>
            </a:r>
          </a:p>
          <a:p>
            <a:pPr lvl="1"/>
            <a:r>
              <a:rPr lang="tr-TR" sz="2400" dirty="0"/>
              <a:t>ve uygulama çalışmaları </a:t>
            </a:r>
            <a:r>
              <a:rPr lang="tr-TR" sz="2400" dirty="0">
                <a:solidFill>
                  <a:srgbClr val="FF0000"/>
                </a:solidFill>
              </a:rPr>
              <a:t>yapmalıdırlar</a:t>
            </a:r>
            <a:r>
              <a:rPr lang="tr-TR" sz="2400" dirty="0"/>
              <a:t>.</a:t>
            </a:r>
          </a:p>
          <a:p>
            <a:r>
              <a:rPr lang="tr-TR" sz="2800" dirty="0"/>
              <a:t>Bu çalışmalardaki temel amaç, </a:t>
            </a:r>
          </a:p>
          <a:p>
            <a:pPr lvl="1"/>
            <a:r>
              <a:rPr lang="tr-TR" sz="2400" u="sng" dirty="0"/>
              <a:t>bir çalışma sistematiği geliştirmek</a:t>
            </a:r>
            <a:r>
              <a:rPr lang="tr-TR" sz="2400" dirty="0"/>
              <a:t> ve </a:t>
            </a:r>
          </a:p>
          <a:p>
            <a:pPr lvl="1"/>
            <a:r>
              <a:rPr lang="tr-TR" sz="2400" u="sng" dirty="0"/>
              <a:t>iş kurma noktasına bir hazırlık sürecinden sonra</a:t>
            </a:r>
            <a:r>
              <a:rPr lang="tr-TR" sz="2400" dirty="0"/>
              <a:t> ulaşmalarını sağlamaktır. </a:t>
            </a:r>
          </a:p>
          <a:p>
            <a:r>
              <a:rPr lang="tr-TR" sz="2800" dirty="0"/>
              <a:t>Girişimciler bu süreci, iş kurmak için gerekli </a:t>
            </a:r>
          </a:p>
          <a:p>
            <a:pPr lvl="1"/>
            <a:r>
              <a:rPr lang="tr-TR" sz="2400" dirty="0"/>
              <a:t>tüm araştırma sonuçlarını, hedeflerini </a:t>
            </a:r>
          </a:p>
          <a:p>
            <a:pPr lvl="1"/>
            <a:r>
              <a:rPr lang="tr-TR" sz="2400" dirty="0"/>
              <a:t>ve planlarını gösteren </a:t>
            </a:r>
            <a:r>
              <a:rPr lang="tr-TR" sz="2400" dirty="0">
                <a:solidFill>
                  <a:srgbClr val="FF0000"/>
                </a:solidFill>
              </a:rPr>
              <a:t>iş planlarını hazırlayarak tamamlayacaklardır.</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8601633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dirty="0"/>
              <a:t>Asla Unutmayınız...</a:t>
            </a:r>
          </a:p>
        </p:txBody>
      </p:sp>
      <p:sp>
        <p:nvSpPr>
          <p:cNvPr id="6" name="Metin Yer Tutucusu 5"/>
          <p:cNvSpPr>
            <a:spLocks noGrp="1"/>
          </p:cNvSpPr>
          <p:nvPr>
            <p:ph type="body" idx="1"/>
          </p:nvPr>
        </p:nvSpPr>
        <p:spPr/>
        <p:txBody>
          <a:bodyPr/>
          <a:lstStyle/>
          <a:p>
            <a:endParaRPr lang="tr-T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7804055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type="body" idx="1"/>
          </p:nvPr>
        </p:nvSpPr>
        <p:spPr>
          <a:xfrm>
            <a:off x="1484310" y="595423"/>
            <a:ext cx="10018713" cy="5195777"/>
          </a:xfrm>
        </p:spPr>
        <p:txBody>
          <a:bodyPr>
            <a:normAutofit/>
          </a:bodyPr>
          <a:lstStyle/>
          <a:p>
            <a:r>
              <a:rPr lang="tr-TR" altLang="tr-TR" sz="2800" dirty="0"/>
              <a:t>Girişimcilikte başarısızlık durumunda kişinin kendisi, ailesi, çevresi, tedarikçileri, müşterileri ve diğer paydaşları mağdur olmaktadır.</a:t>
            </a:r>
          </a:p>
          <a:p>
            <a:r>
              <a:rPr lang="tr-TR" altLang="tr-TR" sz="2800" dirty="0">
                <a:solidFill>
                  <a:srgbClr val="FF0000"/>
                </a:solidFill>
              </a:rPr>
              <a:t>Her bir başarısız girişim ile </a:t>
            </a:r>
            <a:r>
              <a:rPr lang="tr-TR" altLang="tr-TR" sz="2800" b="1" dirty="0">
                <a:solidFill>
                  <a:srgbClr val="FF0000"/>
                </a:solidFill>
              </a:rPr>
              <a:t>ülke kaynakları israf olmaktadır</a:t>
            </a:r>
            <a:r>
              <a:rPr lang="tr-TR" altLang="tr-TR" sz="2800" dirty="0"/>
              <a:t>. </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val="492817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altLang="tr-TR" dirty="0"/>
              <a:t>Genç Girişimcilere Öneriler</a:t>
            </a:r>
            <a:endParaRPr lang="tr-TR" dirty="0"/>
          </a:p>
        </p:txBody>
      </p:sp>
      <p:sp>
        <p:nvSpPr>
          <p:cNvPr id="7" name="Metin Yer Tutucusu 6"/>
          <p:cNvSpPr>
            <a:spLocks noGrp="1"/>
          </p:cNvSpPr>
          <p:nvPr>
            <p:ph type="body" idx="1"/>
          </p:nvPr>
        </p:nvSpPr>
        <p:spPr/>
        <p:txBody>
          <a:bodyPr/>
          <a:lstStyle/>
          <a:p>
            <a:endParaRPr lang="tr-T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val="40659385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Rectangle 3"/>
          <p:cNvSpPr>
            <a:spLocks noGrp="1" noChangeArrowheads="1"/>
          </p:cNvSpPr>
          <p:nvPr>
            <p:ph type="body" idx="1"/>
          </p:nvPr>
        </p:nvSpPr>
        <p:spPr>
          <a:xfrm>
            <a:off x="1484310" y="531629"/>
            <a:ext cx="10018713" cy="5259572"/>
          </a:xfrm>
        </p:spPr>
        <p:txBody>
          <a:bodyPr>
            <a:noAutofit/>
          </a:bodyPr>
          <a:lstStyle/>
          <a:p>
            <a:r>
              <a:rPr lang="tr-TR" altLang="tr-TR" sz="2800" dirty="0"/>
              <a:t>Fizibilite etüdü çok iyi hazırlanmalıdır.</a:t>
            </a:r>
          </a:p>
          <a:p>
            <a:r>
              <a:rPr lang="tr-TR" altLang="tr-TR" sz="2800" dirty="0"/>
              <a:t>İş planı ayrıntılarıyla hazırlanmalıdır.</a:t>
            </a:r>
          </a:p>
          <a:p>
            <a:r>
              <a:rPr lang="tr-TR" altLang="tr-TR" sz="2800" dirty="0"/>
              <a:t>Müşteri memnuniyeti sürekli izlenmelidir.</a:t>
            </a:r>
          </a:p>
          <a:p>
            <a:r>
              <a:rPr lang="tr-TR" altLang="tr-TR" sz="2800" dirty="0"/>
              <a:t>Kalifiye olmayan personelle çalışılmamalıdır.</a:t>
            </a:r>
          </a:p>
          <a:p>
            <a:r>
              <a:rPr lang="tr-TR" altLang="tr-TR" sz="2800" dirty="0"/>
              <a:t>Parasal akımlar dengelenmelidir.</a:t>
            </a:r>
          </a:p>
          <a:p>
            <a:r>
              <a:rPr lang="tr-TR" altLang="tr-TR" sz="2800" dirty="0"/>
              <a:t>Rakipler sürekli izlenmelidir.</a:t>
            </a:r>
          </a:p>
          <a:p>
            <a:r>
              <a:rPr lang="tr-TR" altLang="tr-TR" sz="2800" dirty="0" err="1"/>
              <a:t>İnovasyon</a:t>
            </a:r>
            <a:r>
              <a:rPr lang="tr-TR" altLang="tr-TR" sz="2800" dirty="0"/>
              <a:t> sürekli hale getirilmelidir.</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val="38501970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tr-TR" altLang="tr-TR" dirty="0"/>
              <a:t> </a:t>
            </a:r>
          </a:p>
        </p:txBody>
      </p:sp>
      <p:sp>
        <p:nvSpPr>
          <p:cNvPr id="141315" name="Rectangle 3"/>
          <p:cNvSpPr>
            <a:spLocks noGrp="1" noChangeArrowheads="1"/>
          </p:cNvSpPr>
          <p:nvPr>
            <p:ph type="body" idx="1"/>
          </p:nvPr>
        </p:nvSpPr>
        <p:spPr>
          <a:xfrm>
            <a:off x="1484310" y="685801"/>
            <a:ext cx="10018713" cy="5105400"/>
          </a:xfrm>
        </p:spPr>
        <p:txBody>
          <a:bodyPr>
            <a:noAutofit/>
          </a:bodyPr>
          <a:lstStyle/>
          <a:p>
            <a:r>
              <a:rPr lang="tr-TR" altLang="tr-TR" sz="2800" dirty="0"/>
              <a:t>Kuruluş yerini iyi seçmek gerekir.</a:t>
            </a:r>
          </a:p>
          <a:p>
            <a:r>
              <a:rPr lang="tr-TR" altLang="tr-TR" sz="2800" dirty="0"/>
              <a:t>İş yapılan bölge, ülke, şehir kültürü ve yapısı ile iyi tanınmalıdır.</a:t>
            </a:r>
          </a:p>
          <a:p>
            <a:r>
              <a:rPr lang="tr-TR" altLang="tr-TR" sz="2800" dirty="0"/>
              <a:t>Teknolojik yenilikler takip edilmeli elden geldiğince yenilenmelidir.</a:t>
            </a:r>
          </a:p>
          <a:p>
            <a:r>
              <a:rPr lang="tr-TR" altLang="tr-TR" sz="2800" dirty="0"/>
              <a:t>Esnek bir organizasyon yapısı oluşturulmalıdır.</a:t>
            </a:r>
          </a:p>
          <a:p>
            <a:r>
              <a:rPr lang="tr-TR" altLang="tr-TR" sz="2800" dirty="0"/>
              <a:t>Ortaklıklarda her türlü detay başlangıçta belirlenmeli ve yazılı olarak ortaya konmalıdır.</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34</a:t>
            </a:fld>
            <a:endParaRPr lang="en-US" dirty="0"/>
          </a:p>
        </p:txBody>
      </p:sp>
    </p:spTree>
    <p:extLst>
      <p:ext uri="{BB962C8B-B14F-4D97-AF65-F5344CB8AC3E}">
        <p14:creationId xmlns:p14="http://schemas.microsoft.com/office/powerpoint/2010/main" val="15418890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tr-TR" altLang="tr-TR" dirty="0"/>
              <a:t> </a:t>
            </a:r>
          </a:p>
        </p:txBody>
      </p:sp>
      <p:sp>
        <p:nvSpPr>
          <p:cNvPr id="142339" name="Rectangle 3"/>
          <p:cNvSpPr>
            <a:spLocks noGrp="1" noChangeArrowheads="1"/>
          </p:cNvSpPr>
          <p:nvPr>
            <p:ph type="body" idx="1"/>
          </p:nvPr>
        </p:nvSpPr>
        <p:spPr>
          <a:xfrm>
            <a:off x="1484310" y="685801"/>
            <a:ext cx="10018713" cy="5105400"/>
          </a:xfrm>
        </p:spPr>
        <p:txBody>
          <a:bodyPr>
            <a:noAutofit/>
          </a:bodyPr>
          <a:lstStyle/>
          <a:p>
            <a:r>
              <a:rPr lang="tr-TR" altLang="tr-TR" sz="2800" dirty="0"/>
              <a:t>Sosyal ağlar sürekli geliştirilmelidir.</a:t>
            </a:r>
          </a:p>
          <a:p>
            <a:r>
              <a:rPr lang="tr-TR" altLang="tr-TR" sz="2800" dirty="0"/>
              <a:t>AR-GE sürekli olmalıdır.</a:t>
            </a:r>
          </a:p>
          <a:p>
            <a:r>
              <a:rPr lang="tr-TR" altLang="tr-TR" sz="2800" dirty="0"/>
              <a:t>Dürüstlük en iyi işletmecilik politikasıdır !</a:t>
            </a:r>
          </a:p>
          <a:p>
            <a:r>
              <a:rPr lang="tr-TR" altLang="tr-TR" sz="2800" dirty="0"/>
              <a:t>Yurt içi ve yurt dışı gezilerle vizyon geliştirilmelidir.</a:t>
            </a:r>
          </a:p>
          <a:p>
            <a:r>
              <a:rPr lang="tr-TR" altLang="tr-TR" sz="2800" dirty="0"/>
              <a:t>Eleştirilere, yeni fikirlere, önerilere açık olmak gerekir.</a:t>
            </a:r>
          </a:p>
          <a:p>
            <a:r>
              <a:rPr lang="tr-TR" altLang="tr-TR" sz="2800" dirty="0"/>
              <a:t>İyi bir belge ve kayıt sistemi kurmak gerekir.</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35</a:t>
            </a:fld>
            <a:endParaRPr lang="en-US" dirty="0"/>
          </a:p>
        </p:txBody>
      </p:sp>
    </p:spTree>
    <p:extLst>
      <p:ext uri="{BB962C8B-B14F-4D97-AF65-F5344CB8AC3E}">
        <p14:creationId xmlns:p14="http://schemas.microsoft.com/office/powerpoint/2010/main" val="12271403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dirty="0"/>
              <a:t>Kaynakça</a:t>
            </a:r>
          </a:p>
        </p:txBody>
      </p:sp>
      <p:sp>
        <p:nvSpPr>
          <p:cNvPr id="6" name="Metin Yer Tutucusu 5"/>
          <p:cNvSpPr>
            <a:spLocks noGrp="1"/>
          </p:cNvSpPr>
          <p:nvPr>
            <p:ph type="body" idx="1"/>
          </p:nvPr>
        </p:nvSpPr>
        <p:spPr/>
        <p:txBody>
          <a:bodyPr/>
          <a:lstStyle/>
          <a:p>
            <a:endParaRPr lang="tr-T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36</a:t>
            </a:fld>
            <a:endParaRPr lang="en-US" dirty="0"/>
          </a:p>
        </p:txBody>
      </p:sp>
    </p:spTree>
    <p:extLst>
      <p:ext uri="{BB962C8B-B14F-4D97-AF65-F5344CB8AC3E}">
        <p14:creationId xmlns:p14="http://schemas.microsoft.com/office/powerpoint/2010/main" val="4982013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3" name="Rectangle 3"/>
          <p:cNvSpPr>
            <a:spLocks noGrp="1" noChangeArrowheads="1"/>
          </p:cNvSpPr>
          <p:nvPr>
            <p:ph type="body" idx="1"/>
          </p:nvPr>
        </p:nvSpPr>
        <p:spPr>
          <a:xfrm>
            <a:off x="1484310" y="967564"/>
            <a:ext cx="10018713" cy="5730948"/>
          </a:xfrm>
        </p:spPr>
        <p:txBody>
          <a:bodyPr>
            <a:noAutofit/>
          </a:bodyPr>
          <a:lstStyle/>
          <a:p>
            <a:r>
              <a:rPr lang="tr-TR" altLang="tr-TR" sz="1600" b="1" dirty="0"/>
              <a:t>MEGEP, Girişimcilik Modülü, Ankara, 2016.</a:t>
            </a:r>
          </a:p>
          <a:p>
            <a:pPr marL="0" indent="0">
              <a:buNone/>
            </a:pPr>
            <a:r>
              <a:rPr lang="tr-TR" altLang="tr-TR" sz="1600" b="1" dirty="0"/>
              <a:t>	</a:t>
            </a:r>
            <a:r>
              <a:rPr lang="tr-TR" altLang="tr-TR" sz="1400" b="1" dirty="0">
                <a:hlinkClick r:id="rId2"/>
              </a:rPr>
              <a:t>http://www.megep.meb.gov.tr/mte_program_modul/moduller_pdf/Giri%C5%9Fimci%20Fikirler%20ve%20%C4%B0%C5%9F%20Kurma.pdf</a:t>
            </a:r>
            <a:endParaRPr lang="tr-TR" altLang="tr-TR" sz="1400" b="1" dirty="0"/>
          </a:p>
          <a:p>
            <a:r>
              <a:rPr lang="tr-TR" altLang="tr-TR" sz="1600" b="1" dirty="0"/>
              <a:t>TÜBİTAK </a:t>
            </a:r>
          </a:p>
          <a:p>
            <a:pPr marL="457200" lvl="1" indent="0">
              <a:buNone/>
            </a:pPr>
            <a:r>
              <a:rPr lang="tr-TR" sz="1600" b="1" dirty="0">
                <a:hlinkClick r:id="rId3"/>
              </a:rPr>
              <a:t>https://www.tubitak.gov.tr/tr/destekler/sanayi/ulusal-destek-programlari/1512/icerik-destek-kapsami-0</a:t>
            </a:r>
            <a:endParaRPr lang="tr-TR" sz="1600" b="1" dirty="0"/>
          </a:p>
          <a:p>
            <a:pPr marL="457200" lvl="1" indent="0">
              <a:buNone/>
            </a:pPr>
            <a:r>
              <a:rPr lang="tr-TR" altLang="tr-TR" sz="1600" b="1" dirty="0">
                <a:hlinkClick r:id="rId4"/>
              </a:rPr>
              <a:t>http://bigg.tubitak.gov.tr/</a:t>
            </a:r>
            <a:endParaRPr lang="tr-TR" altLang="tr-TR" sz="1600" b="1" dirty="0"/>
          </a:p>
          <a:p>
            <a:r>
              <a:rPr lang="tr-TR" altLang="tr-TR" sz="1600" b="1" dirty="0"/>
              <a:t>KOSGEB</a:t>
            </a:r>
          </a:p>
          <a:p>
            <a:pPr marL="0" indent="0">
              <a:buNone/>
            </a:pPr>
            <a:r>
              <a:rPr lang="tr-TR" sz="1600" b="1" dirty="0"/>
              <a:t>	</a:t>
            </a:r>
            <a:r>
              <a:rPr lang="tr-TR" sz="1600" b="1" dirty="0">
                <a:hlinkClick r:id="rId5"/>
              </a:rPr>
              <a:t>http://www.kosgeb.gov.tr/</a:t>
            </a:r>
            <a:endParaRPr lang="tr-TR" sz="1600" b="1" dirty="0"/>
          </a:p>
          <a:p>
            <a:r>
              <a:rPr lang="tr-TR" altLang="tr-TR" sz="1600" b="1" dirty="0"/>
              <a:t>ANKARA KALKINMA AJANSI</a:t>
            </a:r>
          </a:p>
          <a:p>
            <a:pPr marL="0" indent="0">
              <a:buNone/>
            </a:pPr>
            <a:r>
              <a:rPr lang="tr-TR" altLang="tr-TR" sz="1600" b="1" dirty="0"/>
              <a:t>	</a:t>
            </a:r>
            <a:r>
              <a:rPr lang="tr-TR" altLang="tr-TR" sz="1600" b="1" dirty="0">
                <a:hlinkClick r:id="rId6"/>
              </a:rPr>
              <a:t>http://www.ankaraka.org.tr/tr/</a:t>
            </a:r>
            <a:endParaRPr lang="tr-TR" altLang="tr-TR" sz="1600" b="1" dirty="0"/>
          </a:p>
          <a:p>
            <a:pPr marL="0" indent="0">
              <a:buNone/>
            </a:pPr>
            <a:r>
              <a:rPr lang="tr-TR" altLang="tr-TR" sz="1600" b="1" dirty="0"/>
              <a:t>	</a:t>
            </a:r>
          </a:p>
          <a:p>
            <a:endParaRPr lang="tr-TR" altLang="tr-TR" sz="1600" b="1" dirty="0"/>
          </a:p>
        </p:txBody>
      </p:sp>
      <p:sp>
        <p:nvSpPr>
          <p:cNvPr id="2" name="Slayt Numarası Yer Tutucusu 1"/>
          <p:cNvSpPr>
            <a:spLocks noGrp="1"/>
          </p:cNvSpPr>
          <p:nvPr>
            <p:ph type="sldNum" sz="quarter" idx="12"/>
          </p:nvPr>
        </p:nvSpPr>
        <p:spPr/>
        <p:txBody>
          <a:bodyPr/>
          <a:lstStyle/>
          <a:p>
            <a:fld id="{D57F1E4F-1CFF-5643-939E-217C01CDF565}" type="slidenum">
              <a:rPr lang="en-US" smtClean="0"/>
              <a:pPr/>
              <a:t>37</a:t>
            </a:fld>
            <a:endParaRPr lang="en-US" dirty="0"/>
          </a:p>
        </p:txBody>
      </p:sp>
    </p:spTree>
    <p:extLst>
      <p:ext uri="{BB962C8B-B14F-4D97-AF65-F5344CB8AC3E}">
        <p14:creationId xmlns:p14="http://schemas.microsoft.com/office/powerpoint/2010/main" val="2474282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a:bodyPr>
          <a:lstStyle/>
          <a:p>
            <a:r>
              <a:rPr lang="tr-TR" dirty="0"/>
              <a:t>Girişimcilerin kendi işini kurma nedenleri !</a:t>
            </a:r>
          </a:p>
        </p:txBody>
      </p:sp>
      <p:sp>
        <p:nvSpPr>
          <p:cNvPr id="3" name="İçerik Yer Tutucusu 2"/>
          <p:cNvSpPr>
            <a:spLocks noGrp="1"/>
          </p:cNvSpPr>
          <p:nvPr>
            <p:ph idx="1"/>
          </p:nvPr>
        </p:nvSpPr>
        <p:spPr>
          <a:xfrm>
            <a:off x="1484310" y="1744579"/>
            <a:ext cx="10174290" cy="4046621"/>
          </a:xfrm>
        </p:spPr>
        <p:txBody>
          <a:bodyPr>
            <a:noAutofit/>
          </a:bodyPr>
          <a:lstStyle/>
          <a:p>
            <a:pPr lvl="1"/>
            <a:r>
              <a:rPr lang="tr-TR" sz="2400" dirty="0"/>
              <a:t>Kendi kendinin patronu olma isteği, </a:t>
            </a:r>
          </a:p>
          <a:p>
            <a:pPr lvl="1"/>
            <a:r>
              <a:rPr lang="tr-TR" sz="2400" dirty="0"/>
              <a:t>Kendi geleceklerini kendilerinin şekillendirme isteği, </a:t>
            </a:r>
          </a:p>
          <a:p>
            <a:pPr lvl="1"/>
            <a:r>
              <a:rPr lang="tr-TR" sz="2400" dirty="0"/>
              <a:t>Başka seçeneğinin olmayışı, </a:t>
            </a:r>
          </a:p>
          <a:p>
            <a:pPr lvl="1"/>
            <a:r>
              <a:rPr lang="tr-TR" sz="2400" dirty="0"/>
              <a:t>Bağımsız veya esnek bir iş ortamında çalışma isteği, </a:t>
            </a:r>
          </a:p>
          <a:p>
            <a:pPr lvl="1"/>
            <a:r>
              <a:rPr lang="tr-TR" sz="2400" dirty="0"/>
              <a:t>Manevi tatmin sağlama isteği, </a:t>
            </a:r>
          </a:p>
          <a:p>
            <a:pPr lvl="1"/>
            <a:r>
              <a:rPr lang="tr-TR" sz="2400" dirty="0"/>
              <a:t>İş fırsatlarını değerlendirme isteği, vb.</a:t>
            </a:r>
          </a:p>
          <a:p>
            <a:pPr marL="457200" lvl="1" indent="0">
              <a:buNone/>
            </a:pPr>
            <a:r>
              <a:rPr lang="tr-TR" sz="2400" dirty="0"/>
              <a:t> olarak düşünebilir. </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870613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962527"/>
            <a:ext cx="10018713" cy="4828674"/>
          </a:xfrm>
        </p:spPr>
        <p:txBody>
          <a:bodyPr>
            <a:normAutofit/>
          </a:bodyPr>
          <a:lstStyle/>
          <a:p>
            <a:r>
              <a:rPr lang="tr-TR" sz="2800" dirty="0"/>
              <a:t>Kendi işini kurma motivasyonuna sahip bir girişimci için başarının anahtarı </a:t>
            </a:r>
            <a:r>
              <a:rPr lang="tr-TR" sz="2800" b="1" u="sng" dirty="0">
                <a:solidFill>
                  <a:srgbClr val="FF0000"/>
                </a:solidFill>
              </a:rPr>
              <a:t>potansiyeli yüksek bir iş fikrine sahip olmasından geçer </a:t>
            </a:r>
            <a:r>
              <a:rPr lang="tr-TR" sz="2800" dirty="0">
                <a:solidFill>
                  <a:srgbClr val="FF0000"/>
                </a:solidFill>
              </a:rPr>
              <a:t>!</a:t>
            </a:r>
          </a:p>
          <a:p>
            <a:r>
              <a:rPr lang="tr-TR" sz="2800" dirty="0"/>
              <a:t> Girişimciliğin kişisel özellikleri arasında </a:t>
            </a:r>
          </a:p>
          <a:p>
            <a:pPr lvl="1"/>
            <a:r>
              <a:rPr lang="tr-TR" sz="2800" dirty="0"/>
              <a:t>fırsatları sezmek, </a:t>
            </a:r>
          </a:p>
          <a:p>
            <a:pPr lvl="1"/>
            <a:r>
              <a:rPr lang="tr-TR" sz="2800" dirty="0"/>
              <a:t>talepleri başkasından önce görmek </a:t>
            </a:r>
          </a:p>
          <a:p>
            <a:pPr marL="457200" lvl="1" indent="0">
              <a:buNone/>
            </a:pPr>
            <a:r>
              <a:rPr lang="tr-TR" sz="2800" dirty="0"/>
              <a:t>önemli bir yer tutar!</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2316386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625642"/>
            <a:ext cx="10018713" cy="5165559"/>
          </a:xfrm>
        </p:spPr>
        <p:txBody>
          <a:bodyPr>
            <a:noAutofit/>
          </a:bodyPr>
          <a:lstStyle/>
          <a:p>
            <a:r>
              <a:rPr lang="tr-TR" sz="2800" dirty="0">
                <a:solidFill>
                  <a:srgbClr val="FF0000"/>
                </a:solidFill>
              </a:rPr>
              <a:t>Her ne sebeple olursa olsun iş kurma düşüncesinde olan girişimci iş fikrine inanmalıdır.</a:t>
            </a:r>
          </a:p>
          <a:p>
            <a:r>
              <a:rPr lang="tr-TR" sz="2800" dirty="0"/>
              <a:t>Bir iş kurmak için </a:t>
            </a:r>
            <a:r>
              <a:rPr lang="tr-TR" sz="2800" dirty="0">
                <a:solidFill>
                  <a:srgbClr val="FF0000"/>
                </a:solidFill>
              </a:rPr>
              <a:t>yoğun bir zaman </a:t>
            </a:r>
            <a:r>
              <a:rPr lang="tr-TR" sz="2800" dirty="0"/>
              <a:t>ve </a:t>
            </a:r>
            <a:r>
              <a:rPr lang="tr-TR" sz="2800" dirty="0">
                <a:solidFill>
                  <a:srgbClr val="FF0000"/>
                </a:solidFill>
              </a:rPr>
              <a:t>para harcamaya yetecek motivasyona sahip olmalıdır. </a:t>
            </a:r>
          </a:p>
          <a:p>
            <a:r>
              <a:rPr lang="tr-TR" sz="2800" u="sng" dirty="0"/>
              <a:t>Emek, sabır, motivasyon, azim, inanç, güven, zaman </a:t>
            </a:r>
            <a:r>
              <a:rPr lang="tr-TR" sz="2800" u="sng" dirty="0" err="1"/>
              <a:t>yanısıra</a:t>
            </a:r>
            <a:endParaRPr lang="tr-TR" sz="2800" u="sng" dirty="0"/>
          </a:p>
          <a:p>
            <a:pPr lvl="1"/>
            <a:r>
              <a:rPr lang="tr-TR" sz="2400" u="sng" dirty="0"/>
              <a:t>en azından </a:t>
            </a:r>
            <a:r>
              <a:rPr lang="tr-TR" sz="2400" u="sng" dirty="0">
                <a:solidFill>
                  <a:srgbClr val="FF0000"/>
                </a:solidFill>
              </a:rPr>
              <a:t>minimum harcamaları karşılayacak</a:t>
            </a:r>
            <a:r>
              <a:rPr lang="tr-TR" sz="2400" u="sng" dirty="0"/>
              <a:t> ya da </a:t>
            </a:r>
            <a:r>
              <a:rPr lang="tr-TR" sz="2400" u="sng" dirty="0">
                <a:solidFill>
                  <a:srgbClr val="FF0000"/>
                </a:solidFill>
              </a:rPr>
              <a:t>yatırım yapacak parası olmalıdır. </a:t>
            </a:r>
          </a:p>
          <a:p>
            <a:r>
              <a:rPr lang="tr-TR" sz="2800" dirty="0"/>
              <a:t>Bunu da doğru zamanda ve doğru yerde kullanmalıdır !</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705832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613611"/>
            <a:ext cx="10018713" cy="5177589"/>
          </a:xfrm>
        </p:spPr>
        <p:txBody>
          <a:bodyPr>
            <a:noAutofit/>
          </a:bodyPr>
          <a:lstStyle/>
          <a:p>
            <a:r>
              <a:rPr lang="tr-TR" sz="2800" dirty="0"/>
              <a:t>Girişimci, </a:t>
            </a:r>
            <a:r>
              <a:rPr lang="tr-TR" sz="2800" dirty="0">
                <a:solidFill>
                  <a:srgbClr val="FF0000"/>
                </a:solidFill>
              </a:rPr>
              <a:t>iş fikrinin içinde bulunduğu sektörü ve özelliklerini belirlerken</a:t>
            </a:r>
            <a:r>
              <a:rPr lang="tr-TR" sz="2800" dirty="0"/>
              <a:t>, değerlendirme esnasında; </a:t>
            </a:r>
          </a:p>
          <a:p>
            <a:pPr lvl="1"/>
            <a:r>
              <a:rPr lang="tr-TR" sz="2800" dirty="0"/>
              <a:t>işletme sermaye gereksinimini,</a:t>
            </a:r>
          </a:p>
          <a:p>
            <a:pPr lvl="1"/>
            <a:r>
              <a:rPr lang="tr-TR" sz="2800" dirty="0"/>
              <a:t>rekabet yoğunluğunu,</a:t>
            </a:r>
          </a:p>
          <a:p>
            <a:pPr lvl="1"/>
            <a:r>
              <a:rPr lang="tr-TR" sz="2800" dirty="0"/>
              <a:t>sektörde ulaşılan kâr düzeylerini, </a:t>
            </a:r>
          </a:p>
          <a:p>
            <a:pPr lvl="1"/>
            <a:r>
              <a:rPr lang="tr-TR" sz="2800" dirty="0"/>
              <a:t>rakiplerin gücünü, </a:t>
            </a:r>
          </a:p>
          <a:p>
            <a:pPr marL="0" indent="0">
              <a:buNone/>
            </a:pPr>
            <a:r>
              <a:rPr lang="tr-TR" sz="2800" dirty="0">
                <a:solidFill>
                  <a:srgbClr val="FF0000"/>
                </a:solidFill>
              </a:rPr>
              <a:t>ele almalıdır</a:t>
            </a:r>
            <a:r>
              <a:rPr lang="tr-TR" sz="2800" dirty="0"/>
              <a:t>.</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30909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661737"/>
            <a:ext cx="10018713" cy="5129463"/>
          </a:xfrm>
        </p:spPr>
        <p:txBody>
          <a:bodyPr>
            <a:noAutofit/>
          </a:bodyPr>
          <a:lstStyle/>
          <a:p>
            <a:r>
              <a:rPr lang="tr-TR" sz="2800" dirty="0"/>
              <a:t>Girişimci, </a:t>
            </a:r>
            <a:r>
              <a:rPr lang="tr-TR" sz="2800" dirty="0">
                <a:solidFill>
                  <a:srgbClr val="FF0000"/>
                </a:solidFill>
              </a:rPr>
              <a:t>iş fikri piyasa özelliklerini araştırırken, </a:t>
            </a:r>
          </a:p>
          <a:p>
            <a:pPr lvl="1"/>
            <a:r>
              <a:rPr lang="tr-TR" sz="2800" dirty="0"/>
              <a:t>kuracağı işletmesine girdi temin edecek piyasalar ve kuruluşları,</a:t>
            </a:r>
          </a:p>
          <a:p>
            <a:pPr lvl="1"/>
            <a:r>
              <a:rPr lang="tr-TR" sz="2800" dirty="0"/>
              <a:t>kredi ya da leasing kuruluşlarını, </a:t>
            </a:r>
          </a:p>
          <a:p>
            <a:pPr lvl="1"/>
            <a:r>
              <a:rPr lang="tr-TR" sz="2800" dirty="0"/>
              <a:t>ham madde üreticileri ve pazarlamacıları </a:t>
            </a:r>
          </a:p>
          <a:p>
            <a:pPr marL="457200" lvl="1" indent="0">
              <a:buNone/>
            </a:pPr>
            <a:r>
              <a:rPr lang="tr-TR" sz="2800" dirty="0">
                <a:solidFill>
                  <a:srgbClr val="FF0000"/>
                </a:solidFill>
              </a:rPr>
              <a:t>araştırmalıdır</a:t>
            </a:r>
            <a:r>
              <a:rPr lang="tr-TR" sz="2800" dirty="0"/>
              <a:t>.</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1522993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2065424"/>
            <a:ext cx="10018713" cy="3124201"/>
          </a:xfrm>
        </p:spPr>
        <p:txBody>
          <a:bodyPr>
            <a:noAutofit/>
          </a:bodyPr>
          <a:lstStyle/>
          <a:p>
            <a:r>
              <a:rPr lang="tr-TR" sz="2800" dirty="0"/>
              <a:t>Ürün ya da hizmetlerin </a:t>
            </a:r>
            <a:r>
              <a:rPr lang="tr-TR" sz="2800" dirty="0">
                <a:solidFill>
                  <a:srgbClr val="FF0000"/>
                </a:solidFill>
              </a:rPr>
              <a:t>hedef müşteri kitlesinin </a:t>
            </a:r>
            <a:r>
              <a:rPr lang="tr-TR" sz="2800" dirty="0"/>
              <a:t>ve </a:t>
            </a:r>
            <a:r>
              <a:rPr lang="tr-TR" sz="2800" dirty="0">
                <a:solidFill>
                  <a:srgbClr val="FF0000"/>
                </a:solidFill>
              </a:rPr>
              <a:t>talebin özelliklerinin araştırılmasında</a:t>
            </a:r>
            <a:r>
              <a:rPr lang="tr-TR" sz="2800" dirty="0"/>
              <a:t>, </a:t>
            </a:r>
            <a:r>
              <a:rPr lang="tr-TR" sz="2800" u="sng" dirty="0"/>
              <a:t>sorulması gereken temel sorular şunlardır: </a:t>
            </a:r>
          </a:p>
          <a:p>
            <a:pPr lvl="1"/>
            <a:r>
              <a:rPr lang="tr-TR" sz="2800" dirty="0"/>
              <a:t>Sunum bölgesi nedir? (şehir, bölge, Türkiye, yurt dışı)</a:t>
            </a:r>
          </a:p>
          <a:p>
            <a:pPr lvl="1"/>
            <a:r>
              <a:rPr lang="tr-TR" sz="2800" dirty="0"/>
              <a:t>Potansiyel müşteri grupları kimlerdir?</a:t>
            </a:r>
          </a:p>
          <a:p>
            <a:pPr lvl="1"/>
            <a:r>
              <a:rPr lang="tr-TR" sz="2800" dirty="0"/>
              <a:t>Müşterilerin sosyoekonomik özellikler nelerdir?</a:t>
            </a:r>
          </a:p>
          <a:p>
            <a:pPr lvl="1"/>
            <a:r>
              <a:rPr lang="tr-TR" sz="2800" dirty="0"/>
              <a:t>Talebi etkileyen faktörler nelerdir ?</a:t>
            </a:r>
          </a:p>
          <a:p>
            <a:pPr lvl="1"/>
            <a:r>
              <a:rPr lang="tr-TR" sz="2800" dirty="0"/>
              <a:t>Talebin dönemsel değişme eğilimleri nasıldır?</a:t>
            </a:r>
          </a:p>
          <a:p>
            <a:pPr lvl="1"/>
            <a:r>
              <a:rPr lang="tr-TR" sz="2800" dirty="0"/>
              <a:t>Talep yapısına ve pazar hedeflerinize uygun dönemsel satış tahminleriniz nelerdir? </a:t>
            </a:r>
          </a:p>
        </p:txBody>
      </p:sp>
      <p:sp>
        <p:nvSpPr>
          <p:cNvPr id="2" name="Slayt Numarası Yer Tutucusu 1"/>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4638686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aks">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ontrol xmlns="http://schemas.microsoft.com/VisualStudio/2011/storyboarding/control">
  <Id Name="System.Storyboarding.Icons.User" Revision="1" Stencil="System.Storyboarding.Icons" StencilVersion="0.1"/>
</Control>
</file>

<file path=customXml/item2.xml><?xml version="1.0" encoding="utf-8"?>
<ct:contentTypeSchema xmlns:ct="http://schemas.microsoft.com/office/2006/metadata/contentType" xmlns:ma="http://schemas.microsoft.com/office/2006/metadata/properties/metaAttributes" ct:_="" ma:_="" ma:contentTypeName="Belge" ma:contentTypeID="0x010100ACBF7397F831CA448394D262E74D3FD4" ma:contentTypeVersion="16" ma:contentTypeDescription="Yeni belge oluşturun." ma:contentTypeScope="" ma:versionID="8f1e5e09e20303b92cd380fb86dc6893">
  <xsd:schema xmlns:xsd="http://www.w3.org/2001/XMLSchema" xmlns:xs="http://www.w3.org/2001/XMLSchema" xmlns:p="http://schemas.microsoft.com/office/2006/metadata/properties" xmlns:ns3="078659c1-7484-4224-b3ee-e010fd50202d" xmlns:ns4="8a6e617e-65f7-4a89-b177-9ae5a97c72db" targetNamespace="http://schemas.microsoft.com/office/2006/metadata/properties" ma:root="true" ma:fieldsID="96275e547b00a56f3dbeb1c3c2ba4f5d" ns3:_="" ns4:_="">
    <xsd:import namespace="078659c1-7484-4224-b3ee-e010fd50202d"/>
    <xsd:import namespace="8a6e617e-65f7-4a89-b177-9ae5a97c72d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_activity" minOccurs="0"/>
                <xsd:element ref="ns3:MediaServiceObjectDetectorVersions" minOccurs="0"/>
                <xsd:element ref="ns3:MediaServiceSearchProperties" minOccurs="0"/>
                <xsd:element ref="ns3:MediaServiceDateTaken"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8659c1-7484-4224-b3ee-e010fd5020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5" nillable="true" ma:displayName="_activity" ma:hidden="true" ma:internalName="_activity">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a6e617e-65f7-4a89-b177-9ae5a97c72db" elementFormDefault="qualified">
    <xsd:import namespace="http://schemas.microsoft.com/office/2006/documentManagement/types"/>
    <xsd:import namespace="http://schemas.microsoft.com/office/infopath/2007/PartnerControls"/>
    <xsd:element name="SharedWithUsers" ma:index="12" nillable="true" ma:displayName="Paylaşılanl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Ayrıntıları ile Paylaşıldı" ma:internalName="SharedWithDetails" ma:readOnly="true">
      <xsd:simpleType>
        <xsd:restriction base="dms:Note">
          <xsd:maxLength value="255"/>
        </xsd:restriction>
      </xsd:simpleType>
    </xsd:element>
    <xsd:element name="SharingHintHash" ma:index="14" nillable="true" ma:displayName="İpucu Paylaşımı Karması"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activity xmlns="078659c1-7484-4224-b3ee-e010fd50202d" xsi:nil="true"/>
  </documentManagement>
</p:properties>
</file>

<file path=customXml/itemProps1.xml><?xml version="1.0" encoding="utf-8"?>
<ds:datastoreItem xmlns:ds="http://schemas.openxmlformats.org/officeDocument/2006/customXml" ds:itemID="{22BBB2FA-F8D8-485D-82A6-F1C443370B32}">
  <ds:schemaRefs>
    <ds:schemaRef ds:uri="http://schemas.microsoft.com/VisualStudio/2011/storyboarding/control"/>
  </ds:schemaRefs>
</ds:datastoreItem>
</file>

<file path=customXml/itemProps2.xml><?xml version="1.0" encoding="utf-8"?>
<ds:datastoreItem xmlns:ds="http://schemas.openxmlformats.org/officeDocument/2006/customXml" ds:itemID="{36FE5499-EEB5-46C8-B7FF-A9C97C2436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8659c1-7484-4224-b3ee-e010fd50202d"/>
    <ds:schemaRef ds:uri="8a6e617e-65f7-4a89-b177-9ae5a97c72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2619B55-61F7-4BF3-B241-F27657079F6F}">
  <ds:schemaRefs>
    <ds:schemaRef ds:uri="http://schemas.microsoft.com/sharepoint/v3/contenttype/forms"/>
  </ds:schemaRefs>
</ds:datastoreItem>
</file>

<file path=customXml/itemProps4.xml><?xml version="1.0" encoding="utf-8"?>
<ds:datastoreItem xmlns:ds="http://schemas.openxmlformats.org/officeDocument/2006/customXml" ds:itemID="{BD7C854B-EF08-4982-B7FE-DC483D05EC5A}">
  <ds:schemaRefs>
    <ds:schemaRef ds:uri="http://schemas.microsoft.com/office/2006/documentManagement/types"/>
    <ds:schemaRef ds:uri="8a6e617e-65f7-4a89-b177-9ae5a97c72db"/>
    <ds:schemaRef ds:uri="http://schemas.microsoft.com/office/2006/metadata/properties"/>
    <ds:schemaRef ds:uri="http://schemas.openxmlformats.org/package/2006/metadata/core-properties"/>
    <ds:schemaRef ds:uri="http://www.w3.org/XML/1998/namespace"/>
    <ds:schemaRef ds:uri="http://purl.org/dc/terms/"/>
    <ds:schemaRef ds:uri="http://schemas.microsoft.com/office/infopath/2007/PartnerControls"/>
    <ds:schemaRef ds:uri="078659c1-7484-4224-b3ee-e010fd50202d"/>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TM03457496[[fn=Paralaks]]</Template>
  <TotalTime>1369</TotalTime>
  <Words>2134</Words>
  <Application>Microsoft Office PowerPoint</Application>
  <PresentationFormat>Geniş ekran</PresentationFormat>
  <Paragraphs>295</Paragraphs>
  <Slides>37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37</vt:i4>
      </vt:variant>
    </vt:vector>
  </HeadingPairs>
  <TitlesOfParts>
    <vt:vector size="44" baseType="lpstr">
      <vt:lpstr>Arial</vt:lpstr>
      <vt:lpstr>Calibri</vt:lpstr>
      <vt:lpstr>Corbel</vt:lpstr>
      <vt:lpstr>Google Sans</vt:lpstr>
      <vt:lpstr>Google Sans Text</vt:lpstr>
      <vt:lpstr>Poppins</vt:lpstr>
      <vt:lpstr>Paralaks</vt:lpstr>
      <vt:lpstr>Mezuniyet Sonrası Destekler İş Hayatı ve Girişimcilik</vt:lpstr>
      <vt:lpstr>Girişimci Kimdir ?</vt:lpstr>
      <vt:lpstr>PowerPoint Sunusu</vt:lpstr>
      <vt:lpstr>Girişimcilerin kendi işini kurma nedenleri !</vt:lpstr>
      <vt:lpstr>PowerPoint Sunusu</vt:lpstr>
      <vt:lpstr>PowerPoint Sunusu</vt:lpstr>
      <vt:lpstr>PowerPoint Sunusu</vt:lpstr>
      <vt:lpstr>PowerPoint Sunusu</vt:lpstr>
      <vt:lpstr>PowerPoint Sunusu</vt:lpstr>
      <vt:lpstr>PowerPoint Sunusu</vt:lpstr>
      <vt:lpstr>PowerPoint Sunusu</vt:lpstr>
      <vt:lpstr>Girişimcilik Aşamasında Kullanılabilecek Destekler</vt:lpstr>
      <vt:lpstr>KOSGEB - Girişimci Geliştirme Desteği</vt:lpstr>
      <vt:lpstr>TÜBİTAK-BİGG (Bireysel Genç Girişimciler)</vt:lpstr>
      <vt:lpstr>1. Temel Değişiklik: Hibe Değil, Yatırım  2026 başı için hazırlık yapmanız adına güncel şartlar ve süreç şu şekildedir:</vt:lpstr>
      <vt:lpstr>3. Başvuru Şartları (Kimler Başvurabilir?)</vt:lpstr>
      <vt:lpstr>4. Süreç Nasıl İşler?</vt:lpstr>
      <vt:lpstr>KOSGEB ile Farkı Nedir?</vt:lpstr>
      <vt:lpstr>PowerPoint Sunusu</vt:lpstr>
      <vt:lpstr>Kalkınma Ajansları Destekleri</vt:lpstr>
      <vt:lpstr>Girişimcilikte Yapılan Hatalar</vt:lpstr>
      <vt:lpstr>PowerPoint Sunusu</vt:lpstr>
      <vt:lpstr> </vt:lpstr>
      <vt:lpstr> </vt:lpstr>
      <vt:lpstr> </vt:lpstr>
      <vt:lpstr> </vt:lpstr>
      <vt:lpstr> </vt:lpstr>
      <vt:lpstr> </vt:lpstr>
      <vt:lpstr> </vt:lpstr>
      <vt:lpstr>Asla Unutmayınız...</vt:lpstr>
      <vt:lpstr>PowerPoint Sunusu</vt:lpstr>
      <vt:lpstr>Genç Girişimcilere Öneriler</vt:lpstr>
      <vt:lpstr>PowerPoint Sunusu</vt:lpstr>
      <vt:lpstr> </vt:lpstr>
      <vt:lpstr> </vt:lpstr>
      <vt:lpstr>Kaynakça</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Mezuniyet Sonrası Destekler İş Hayatı ve Girişimcilik</dc:title>
  <dc:creator>Ogul</dc:creator>
  <cp:lastModifiedBy>Oğul GÖÇMEN</cp:lastModifiedBy>
  <cp:revision>157</cp:revision>
  <dcterms:created xsi:type="dcterms:W3CDTF">2016-11-16T10:21:37Z</dcterms:created>
  <dcterms:modified xsi:type="dcterms:W3CDTF">2025-11-21T13:47:27Z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fs.IsStoryboard">
    <vt:bool>true</vt:bool>
  </property>
  <property fmtid="{D5CDD505-2E9C-101B-9397-08002B2CF9AE}" pid="3" name="ContentTypeId">
    <vt:lpwstr>0x010100ACBF7397F831CA448394D262E74D3FD4</vt:lpwstr>
  </property>
</Properties>
</file>