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8" r:id="rId1"/>
  </p:sldMasterIdLst>
  <p:sldIdLst>
    <p:sldId id="256" r:id="rId2"/>
    <p:sldId id="258" r:id="rId3"/>
    <p:sldId id="257" r:id="rId4"/>
    <p:sldId id="259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6"/>
    <p:restoredTop sz="94680"/>
  </p:normalViewPr>
  <p:slideViewPr>
    <p:cSldViewPr snapToGrid="0">
      <p:cViewPr varScale="1">
        <p:scale>
          <a:sx n="130" d="100"/>
          <a:sy n="130" d="100"/>
        </p:scale>
        <p:origin x="278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E34D3-B812-1F98-7F59-0A984CD37C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DE27EA-1FFA-BBCB-8EC7-081E6FE8E8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C3DF6-C443-EC27-5BAB-8B8B975E8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21906-868F-9797-D61C-C5C0905FE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70F72-5F4B-B2E0-21E5-BE72701EA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35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2BA8-2460-C01A-9625-251DBDCF4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E6AE36-2A44-8A1F-C7AF-9796E1A1E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D1712-5C14-00CF-CD28-2D5AA7CB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A798C-F762-AD21-0254-3536B582F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FFABF-EC1F-5795-A20E-1F10BFB9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88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9DE776-7770-0FE9-1B24-6A590B1D8C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56D02E-1FCE-A601-49DB-AE3EBEE222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94928-3E9A-DE94-6E23-0CDB7ECAC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B04BC-BEBD-4AF7-0933-66AA04019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A9ADF-6B95-5DCB-9C0B-9D50574F0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46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E0024-513E-D592-F384-C738432C6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8892F-8623-1BF9-4185-ACA1B957D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120E4-C3D6-46DD-F6A9-C00B9DF93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5B5E2-C539-9F8E-2CEF-15BC90C0B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F294F-5675-5619-2CDB-7A3ECD87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704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50F4C-8713-D321-3486-7573A97BB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021FE4-D3FF-B7A7-1E0A-9242D3254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8D870-6F76-A6CE-1DF0-B934DBA21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2D33C-03A1-EC90-05B8-9DA12CCA6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35926-7FAC-24FC-9A66-5E6C63549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8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20782-53A8-93BB-4122-F846C99F5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3BE3A-9A39-D4B7-BDCA-7D6FEC7F5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38442-CA48-72E5-562A-E131E209F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A1793E-929C-DCCA-2A61-558E54A7C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5F644E-860D-2AC1-AC63-1EA222B7C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7F7890-5D03-97CB-E853-6E08C603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69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5F718-8EEC-F8E3-6770-F1FF589FA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92184-3558-7B66-CA05-FF8FBFC20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AD0B4D-4917-BC6A-D8E1-21FC1E941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DD2D6F-A51B-45DF-1776-46E79BDECD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E4646C-ADAF-B368-C76C-8424D01A54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E5EF72-0694-DD97-57C4-A3121A7EC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12/15/25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E8AC68-7827-8472-2675-15F2762D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835FF1-E0FA-72FC-3A3A-923207DE7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83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470DB-BDF9-AE2C-57B2-001EE6DBD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CA2BE5-BA1F-099C-0457-551FD8A2C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12/15/25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05D36C-80E0-6FA2-F42A-5B302CDFD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75C0CE-4EA1-F516-020A-CE2EA7427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0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05851B-DE98-DBAE-8286-3177EAC45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12/15/25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FB393E-5C8F-0723-4EEE-C103156FA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C07248-A4A9-8F19-EE57-C39E6D65D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85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F47EC-595F-B801-A022-8BECD64E5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1FB6F-D959-2871-0E56-01A08BC42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A2D87-3655-D2F2-0AF1-D6D5F1B04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7CE56-B7ED-0731-09CD-A65DD3A5F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989FE2-5D3D-7A78-EF45-8A8E35E9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E57512-D730-AA91-2614-4DDF047EF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14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2143D-6F00-B97A-34BA-CF6B5A548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02B8B5-734A-E0CC-EF54-71CC1C47AF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4BC147-36AD-AD57-09DB-181A3A9EB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65444-03A2-FDA9-8D49-7118B65F2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251F51-BECF-DC04-E83A-8B312E833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5507D-DF4E-CC05-9AE7-F8689218D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25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EB224A-41EC-1DFA-6939-21B927F70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0DA4A-8E9D-1C57-7DB1-C3BA70240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77C95-3805-7B54-93C8-70221AAE0A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1BA835-12AC-4E8F-955A-EA3F4DE2791F}" type="datetime1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D0FC8-9AB4-8C4C-A843-E48864FF7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638BD-753C-87B4-5038-0471D679B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1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114F5-B0AC-D8E9-C309-7B1D007CA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400" y="871758"/>
            <a:ext cx="5227171" cy="3871143"/>
          </a:xfrm>
        </p:spPr>
        <p:txBody>
          <a:bodyPr>
            <a:normAutofit/>
          </a:bodyPr>
          <a:lstStyle/>
          <a:p>
            <a:r>
              <a:rPr lang="en-TR" dirty="0"/>
              <a:t>Sahada İş Analizi, Olası Riskler ve Müşteri İlişkileri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619CF3-C946-6EB7-E47C-63ABB30CE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688" y="4785543"/>
            <a:ext cx="4857857" cy="1005657"/>
          </a:xfrm>
        </p:spPr>
        <p:txBody>
          <a:bodyPr>
            <a:normAutofit/>
          </a:bodyPr>
          <a:lstStyle/>
          <a:p>
            <a:endParaRPr lang="en-TR"/>
          </a:p>
        </p:txBody>
      </p:sp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358A4287-03AD-661B-B2DB-A044F9DC9B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992" r="25753" b="-1"/>
          <a:stretch>
            <a:fillRect/>
          </a:stretch>
        </p:blipFill>
        <p:spPr>
          <a:xfrm>
            <a:off x="6515100" y="10"/>
            <a:ext cx="567690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621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93A96D-F906-FE29-E01D-A9DDCA447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TR">
                <a:solidFill>
                  <a:srgbClr val="FFFFFF"/>
                </a:solidFill>
              </a:rPr>
              <a:t>Riskler</a:t>
            </a: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8A650-4F6B-F430-9931-6A7380E13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dirty="0"/>
              <a:t>Yanlış / Eksik Gereksinim</a:t>
            </a:r>
          </a:p>
          <a:p>
            <a:pPr lvl="1"/>
            <a:r>
              <a:rPr lang="tr-TR" dirty="0"/>
              <a:t>Belirsiz İfadeler:</a:t>
            </a:r>
          </a:p>
          <a:p>
            <a:pPr lvl="2"/>
            <a:r>
              <a:rPr lang="tr-TR"/>
              <a:t>“Kullanıcı dostu”</a:t>
            </a:r>
          </a:p>
          <a:p>
            <a:pPr lvl="2"/>
            <a:r>
              <a:rPr lang="tr-TR"/>
              <a:t>“Hızlı”</a:t>
            </a:r>
          </a:p>
          <a:p>
            <a:pPr lvl="2"/>
            <a:r>
              <a:rPr lang="tr-TR"/>
              <a:t>“Kolay”</a:t>
            </a:r>
          </a:p>
          <a:p>
            <a:r>
              <a:rPr lang="tr-TR" dirty="0"/>
              <a:t>Kapsam Kayması (</a:t>
            </a:r>
            <a:r>
              <a:rPr lang="tr-TR" dirty="0" err="1"/>
              <a:t>Scope</a:t>
            </a:r>
            <a:r>
              <a:rPr lang="tr-TR" dirty="0"/>
              <a:t> </a:t>
            </a:r>
            <a:r>
              <a:rPr lang="tr-TR" dirty="0" err="1"/>
              <a:t>Creep</a:t>
            </a:r>
            <a:r>
              <a:rPr lang="tr-TR" dirty="0"/>
              <a:t>)</a:t>
            </a:r>
          </a:p>
          <a:p>
            <a:pPr lvl="1"/>
            <a:r>
              <a:rPr lang="tr-TR" dirty="0"/>
              <a:t>“Bunu da ekleyelim”</a:t>
            </a:r>
          </a:p>
          <a:p>
            <a:pPr lvl="1"/>
            <a:r>
              <a:rPr lang="tr-TR" dirty="0"/>
              <a:t>Küçük gibi görünen ama projeyi büyüten talepler</a:t>
            </a:r>
          </a:p>
          <a:p>
            <a:pPr lvl="1"/>
            <a:r>
              <a:rPr lang="tr-TR" dirty="0">
                <a:highlight>
                  <a:srgbClr val="FFFF00"/>
                </a:highlight>
              </a:rPr>
              <a:t>Bilinçsiz şekilde saklanan detaylar.</a:t>
            </a:r>
          </a:p>
          <a:p>
            <a:pPr lvl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1394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0C3CE4-AF67-99EE-574F-3D11DC834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TR">
                <a:solidFill>
                  <a:srgbClr val="FFFFFF"/>
                </a:solidFill>
              </a:rPr>
              <a:t>Riskler</a:t>
            </a: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3B47A-4F08-7FD9-110E-20E1E9FCA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dirty="0"/>
              <a:t>Kullanıcı Direnci</a:t>
            </a:r>
          </a:p>
          <a:p>
            <a:pPr lvl="1"/>
            <a:r>
              <a:rPr lang="tr-TR" dirty="0"/>
              <a:t>“Biz bunu istemedik”</a:t>
            </a:r>
          </a:p>
          <a:p>
            <a:pPr lvl="1"/>
            <a:r>
              <a:rPr lang="tr-TR" dirty="0"/>
              <a:t>“Excel daha iyiydi”</a:t>
            </a:r>
          </a:p>
          <a:p>
            <a:pPr lvl="1"/>
            <a:r>
              <a:rPr lang="tr-TR" dirty="0"/>
              <a:t>Projeye baştan karşı kullanıcılar</a:t>
            </a:r>
          </a:p>
          <a:p>
            <a:r>
              <a:rPr lang="tr-TR" dirty="0"/>
              <a:t>Teknik Riskler</a:t>
            </a:r>
          </a:p>
          <a:p>
            <a:pPr lvl="1"/>
            <a:r>
              <a:rPr lang="tr-TR" dirty="0"/>
              <a:t>Altyapı yetersizliği</a:t>
            </a:r>
          </a:p>
          <a:p>
            <a:pPr lvl="1"/>
            <a:r>
              <a:rPr lang="tr-TR" dirty="0"/>
              <a:t>Entegrasyon problemleri</a:t>
            </a:r>
          </a:p>
          <a:p>
            <a:pPr lvl="1"/>
            <a:r>
              <a:rPr lang="tr-TR" dirty="0"/>
              <a:t>Gerçek verinin test ortamında olmaması</a:t>
            </a:r>
          </a:p>
          <a:p>
            <a:pPr lvl="1"/>
            <a:r>
              <a:rPr lang="tr-TR" dirty="0"/>
              <a:t>Mevcut verilerin sisteme aktarımındaki zorluklar.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537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C138AC-20F1-6A85-996D-1BCD18FE0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TR" sz="5400">
                <a:solidFill>
                  <a:srgbClr val="FFFFFF"/>
                </a:solidFill>
              </a:rPr>
              <a:t>Riskler</a:t>
            </a:r>
            <a:endParaRPr lang="en-TR" sz="5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B4CA6-4535-F95B-201D-11D125E2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tr-TR" dirty="0"/>
              <a:t>Müşteri: “Buna küçük bir alan ekleyelim”</a:t>
            </a:r>
          </a:p>
          <a:p>
            <a:r>
              <a:rPr lang="tr-TR" dirty="0"/>
              <a:t>Müşteri için çok önemli bir detay olmayabilir ancak gerçekte:</a:t>
            </a:r>
          </a:p>
          <a:p>
            <a:pPr lvl="1"/>
            <a:r>
              <a:rPr lang="tr-TR" sz="2000"/>
              <a:t>DB değişikliği</a:t>
            </a:r>
          </a:p>
          <a:p>
            <a:pPr lvl="1"/>
            <a:r>
              <a:rPr lang="tr-TR" sz="2000"/>
              <a:t>Class diyagram değişikliği</a:t>
            </a:r>
          </a:p>
          <a:p>
            <a:pPr lvl="1"/>
            <a:r>
              <a:rPr lang="tr-TR" sz="2000"/>
              <a:t>UI değişikliği</a:t>
            </a:r>
          </a:p>
          <a:p>
            <a:r>
              <a:rPr lang="tr-TR"/>
              <a:t>Henüz </a:t>
            </a:r>
            <a:r>
              <a:rPr lang="tr-TR" dirty="0"/>
              <a:t>bir tasarım çıkmamış olsa da yazılımı karmaşıklaştıracak ama müşterinin pek de işine yaramayacak özelliklerden kaçınmaya çalışın.</a:t>
            </a:r>
          </a:p>
        </p:txBody>
      </p:sp>
    </p:spTree>
    <p:extLst>
      <p:ext uri="{BB962C8B-B14F-4D97-AF65-F5344CB8AC3E}">
        <p14:creationId xmlns:p14="http://schemas.microsoft.com/office/powerpoint/2010/main" val="3549621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46BD1F-BCC4-743A-0AAE-27904C4B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TR">
                <a:solidFill>
                  <a:srgbClr val="FFFFFF"/>
                </a:solidFill>
              </a:rPr>
              <a:t>Müşteri İlişkileri</a:t>
            </a: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05FCD-4E7F-99CD-1EEC-E9C35CA49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dirty="0"/>
              <a:t>Müşteri ile İletişimde Gerçekler</a:t>
            </a:r>
          </a:p>
          <a:p>
            <a:pPr lvl="1"/>
            <a:r>
              <a:rPr lang="tr-TR" dirty="0"/>
              <a:t>Müşteri yazılımcı değildir</a:t>
            </a:r>
          </a:p>
          <a:p>
            <a:pPr lvl="1"/>
            <a:r>
              <a:rPr lang="tr-TR" dirty="0"/>
              <a:t>Teknik detay boğabilir</a:t>
            </a:r>
          </a:p>
          <a:p>
            <a:pPr lvl="1"/>
            <a:r>
              <a:rPr lang="tr-TR" dirty="0"/>
              <a:t>Yanlış anlaşılan her konu ileride kriz olur</a:t>
            </a:r>
          </a:p>
          <a:p>
            <a:r>
              <a:rPr lang="tr-TR" dirty="0"/>
              <a:t>İyi Müşteri Yönetimi İçin</a:t>
            </a:r>
          </a:p>
          <a:p>
            <a:pPr lvl="1"/>
            <a:r>
              <a:rPr lang="tr-TR" dirty="0"/>
              <a:t>Basit anlat</a:t>
            </a:r>
          </a:p>
          <a:p>
            <a:pPr lvl="1"/>
            <a:r>
              <a:rPr lang="tr-TR" dirty="0"/>
              <a:t>Görselleştir (</a:t>
            </a:r>
            <a:r>
              <a:rPr lang="tr-TR" dirty="0" err="1"/>
              <a:t>mockup</a:t>
            </a:r>
            <a:r>
              <a:rPr lang="tr-TR" dirty="0"/>
              <a:t>, </a:t>
            </a:r>
            <a:r>
              <a:rPr lang="tr-TR" dirty="0" err="1"/>
              <a:t>wireframe</a:t>
            </a:r>
            <a:r>
              <a:rPr lang="tr-TR" dirty="0"/>
              <a:t>)</a:t>
            </a:r>
          </a:p>
          <a:p>
            <a:pPr lvl="1"/>
            <a:r>
              <a:rPr lang="tr-TR" dirty="0"/>
              <a:t>Yazılı teyit al</a:t>
            </a:r>
          </a:p>
          <a:p>
            <a:pPr lvl="1"/>
            <a:r>
              <a:rPr lang="tr-TR" dirty="0"/>
              <a:t>Toplantı notlarını paylaş</a:t>
            </a:r>
          </a:p>
          <a:p>
            <a:pPr lvl="1"/>
            <a:r>
              <a:rPr lang="tr-TR" dirty="0"/>
              <a:t>Müşteriden bir temsilci seç, iletişimi onunla sağla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2616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09217B-5CFA-BCCC-4D43-DCB134E81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Tavsiyeler</a:t>
            </a:r>
            <a:endParaRPr lang="en-TR">
              <a:solidFill>
                <a:srgbClr val="FFFFFF"/>
              </a:solidFill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57D9C-416C-1843-F3A4-536968A07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/>
              <a:t>Sadece kod yazmayı değil:</a:t>
            </a:r>
          </a:p>
          <a:p>
            <a:pPr lvl="1"/>
            <a:r>
              <a:rPr lang="tr-TR"/>
              <a:t>Dinlemeyi</a:t>
            </a:r>
          </a:p>
          <a:p>
            <a:pPr lvl="1"/>
            <a:r>
              <a:rPr lang="tr-TR"/>
              <a:t>Soru sormayı</a:t>
            </a:r>
          </a:p>
          <a:p>
            <a:pPr lvl="1"/>
            <a:r>
              <a:rPr lang="tr-TR"/>
              <a:t>Süreç analiz etmeyi öğrenin</a:t>
            </a:r>
          </a:p>
          <a:p>
            <a:r>
              <a:rPr lang="tr-TR"/>
              <a:t>Başarılı yazılım projeleri:</a:t>
            </a:r>
          </a:p>
          <a:p>
            <a:pPr lvl="1"/>
            <a:r>
              <a:rPr lang="tr-TR"/>
              <a:t>%30 kod</a:t>
            </a:r>
          </a:p>
          <a:p>
            <a:pPr lvl="1"/>
            <a:r>
              <a:rPr lang="tr-TR"/>
              <a:t>%70 analiz, iletişim ve yönetim</a:t>
            </a:r>
          </a:p>
          <a:p>
            <a:r>
              <a:rPr lang="tr-TR"/>
              <a:t>Sahada fark yaratan yazılımcı:</a:t>
            </a:r>
          </a:p>
          <a:p>
            <a:pPr lvl="1"/>
            <a:r>
              <a:rPr lang="tr-TR"/>
              <a:t>İş bilen</a:t>
            </a:r>
          </a:p>
          <a:p>
            <a:pPr lvl="1"/>
            <a:r>
              <a:rPr lang="tr-TR"/>
              <a:t>İnsan anlayan</a:t>
            </a:r>
          </a:p>
          <a:p>
            <a:pPr lvl="1"/>
            <a:r>
              <a:rPr lang="tr-TR"/>
              <a:t>Riskleri öngören kişidir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57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CF41BF-F159-0EFD-700A-BBBB10ED7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İyi Analiz = İyi </a:t>
            </a:r>
            <a:r>
              <a:rPr lang="en-US" sz="5400" dirty="0" err="1">
                <a:solidFill>
                  <a:srgbClr val="FFFFFF"/>
                </a:solidFill>
              </a:rPr>
              <a:t>Yazılım</a:t>
            </a:r>
            <a:endParaRPr lang="en-TR" sz="5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3D192-363A-CECF-2A36-A21724789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tr-TR" sz="3200" dirty="0"/>
              <a:t>Yazılım projeleri sadece kod yazmak değildir.</a:t>
            </a:r>
          </a:p>
          <a:p>
            <a:r>
              <a:rPr lang="tr-TR" sz="3200" dirty="0"/>
              <a:t>Başarısız projelerin büyük kısmı:</a:t>
            </a:r>
          </a:p>
          <a:p>
            <a:pPr lvl="1"/>
            <a:r>
              <a:rPr lang="tr-TR" sz="2800" dirty="0"/>
              <a:t>Yanlış analiz</a:t>
            </a:r>
          </a:p>
          <a:p>
            <a:pPr lvl="1"/>
            <a:r>
              <a:rPr lang="tr-TR" sz="2800" dirty="0"/>
              <a:t>Eksik iletişim</a:t>
            </a:r>
          </a:p>
          <a:p>
            <a:pPr lvl="1"/>
            <a:r>
              <a:rPr lang="tr-TR" sz="2800" dirty="0"/>
              <a:t>Müşteri beklentilerinin iyi yönetilememesi yüzünden olur</a:t>
            </a:r>
          </a:p>
          <a:p>
            <a:r>
              <a:rPr lang="tr-TR" sz="3200" dirty="0"/>
              <a:t>Birçok projede hataların %50+’sı analiz aşamasında yapılır.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417711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7D0C71-969C-380A-242F-064AD39B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 fontScale="90000"/>
          </a:bodyPr>
          <a:lstStyle/>
          <a:p>
            <a:r>
              <a:rPr lang="en-US" sz="5400" dirty="0" err="1">
                <a:solidFill>
                  <a:srgbClr val="FFFFFF"/>
                </a:solidFill>
              </a:rPr>
              <a:t>İş</a:t>
            </a:r>
            <a:r>
              <a:rPr lang="en-US" sz="5400" dirty="0">
                <a:solidFill>
                  <a:srgbClr val="FFFFFF"/>
                </a:solidFill>
              </a:rPr>
              <a:t> </a:t>
            </a:r>
            <a:r>
              <a:rPr lang="en-US" sz="5400" dirty="0" err="1">
                <a:solidFill>
                  <a:srgbClr val="FFFFFF"/>
                </a:solidFill>
              </a:rPr>
              <a:t>Analizi</a:t>
            </a:r>
            <a:r>
              <a:rPr lang="en-US" sz="5400" dirty="0">
                <a:solidFill>
                  <a:srgbClr val="FFFFFF"/>
                </a:solidFill>
              </a:rPr>
              <a:t> </a:t>
            </a:r>
            <a:r>
              <a:rPr lang="en-US" sz="5400" dirty="0" err="1">
                <a:solidFill>
                  <a:srgbClr val="FFFFFF"/>
                </a:solidFill>
              </a:rPr>
              <a:t>Nedir</a:t>
            </a:r>
            <a:r>
              <a:rPr lang="en-US" sz="5400" dirty="0">
                <a:solidFill>
                  <a:srgbClr val="FFFFFF"/>
                </a:solidFill>
              </a:rPr>
              <a:t>? </a:t>
            </a:r>
            <a:r>
              <a:rPr lang="en-US" sz="5400" dirty="0" err="1">
                <a:solidFill>
                  <a:srgbClr val="FFFFFF"/>
                </a:solidFill>
              </a:rPr>
              <a:t>Sahada</a:t>
            </a:r>
            <a:r>
              <a:rPr lang="en-US" sz="5400" dirty="0">
                <a:solidFill>
                  <a:srgbClr val="FFFFFF"/>
                </a:solidFill>
              </a:rPr>
              <a:t> Ne </a:t>
            </a:r>
            <a:r>
              <a:rPr lang="en-US" sz="5400" dirty="0" err="1">
                <a:solidFill>
                  <a:srgbClr val="FFFFFF"/>
                </a:solidFill>
              </a:rPr>
              <a:t>Anlama</a:t>
            </a:r>
            <a:r>
              <a:rPr lang="en-US" sz="5400" dirty="0">
                <a:solidFill>
                  <a:srgbClr val="FFFFFF"/>
                </a:solidFill>
              </a:rPr>
              <a:t> </a:t>
            </a:r>
            <a:r>
              <a:rPr lang="en-US" sz="5400" dirty="0" err="1">
                <a:solidFill>
                  <a:srgbClr val="FFFFFF"/>
                </a:solidFill>
              </a:rPr>
              <a:t>Gelir</a:t>
            </a:r>
            <a:r>
              <a:rPr lang="en-US" sz="5400" dirty="0">
                <a:solidFill>
                  <a:srgbClr val="FFFFFF"/>
                </a:solidFill>
              </a:rPr>
              <a:t>?</a:t>
            </a:r>
            <a:endParaRPr lang="en-TR" sz="5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A6D90-E40B-5598-1089-38CD3540D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 lnSpcReduction="10000"/>
          </a:bodyPr>
          <a:lstStyle/>
          <a:p>
            <a:r>
              <a:rPr lang="tr-TR" sz="3200" dirty="0"/>
              <a:t>İş analizi: Müşterinin ne istediğini, neden istediğini ve bunu yazılıma nasıl dönüştüreceğimizi anlama süreci.</a:t>
            </a:r>
          </a:p>
          <a:p>
            <a:r>
              <a:rPr lang="tr-TR" sz="3200" dirty="0"/>
              <a:t>Sahadaki Gerçek Karşılığı:</a:t>
            </a:r>
          </a:p>
          <a:p>
            <a:pPr lvl="1"/>
            <a:r>
              <a:rPr lang="tr-TR" sz="2800" dirty="0"/>
              <a:t>Müşteri ne söyler  ≠ Müşteri ne ister</a:t>
            </a:r>
          </a:p>
          <a:p>
            <a:pPr lvl="1"/>
            <a:r>
              <a:rPr lang="tr-TR" sz="2800" dirty="0"/>
              <a:t>İş analisti / yazılım mühendisi çoğu zaman:</a:t>
            </a:r>
          </a:p>
          <a:p>
            <a:pPr lvl="2"/>
            <a:r>
              <a:rPr lang="tr-TR" sz="2400" dirty="0"/>
              <a:t>Çevirmen</a:t>
            </a:r>
          </a:p>
          <a:p>
            <a:pPr lvl="2"/>
            <a:r>
              <a:rPr lang="tr-TR" sz="2400" dirty="0"/>
              <a:t>Arabulucu</a:t>
            </a:r>
          </a:p>
          <a:p>
            <a:pPr lvl="2"/>
            <a:r>
              <a:rPr lang="tr-TR" sz="2400" dirty="0"/>
              <a:t>Psikolog rolündedir</a:t>
            </a:r>
          </a:p>
          <a:p>
            <a:endParaRPr lang="tr-TR" sz="2200" dirty="0"/>
          </a:p>
          <a:p>
            <a:endParaRPr lang="tr-TR" sz="2200" dirty="0"/>
          </a:p>
          <a:p>
            <a:endParaRPr lang="en-TR" sz="2200" dirty="0"/>
          </a:p>
        </p:txBody>
      </p:sp>
    </p:spTree>
    <p:extLst>
      <p:ext uri="{BB962C8B-B14F-4D97-AF65-F5344CB8AC3E}">
        <p14:creationId xmlns:p14="http://schemas.microsoft.com/office/powerpoint/2010/main" val="1061864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8CFB1-81D3-698A-4C52-F8D1FD500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tr-TR" sz="5400" dirty="0">
                <a:solidFill>
                  <a:srgbClr val="FFFFFF"/>
                </a:solidFill>
              </a:rPr>
              <a:t>Ön Analiz – Fiyat Belirleme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3AE4B-3C32-8A1F-78B5-4722252AC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 lnSpcReduction="10000"/>
          </a:bodyPr>
          <a:lstStyle/>
          <a:p>
            <a:r>
              <a:rPr lang="en-TR" sz="3200" dirty="0"/>
              <a:t>Zor ve Riskli</a:t>
            </a:r>
          </a:p>
          <a:p>
            <a:r>
              <a:rPr lang="en-TR" sz="3200" dirty="0"/>
              <a:t>Zaman Kısıtlı</a:t>
            </a:r>
          </a:p>
          <a:p>
            <a:r>
              <a:rPr lang="en-TR" sz="3200" dirty="0"/>
              <a:t>Bazı detaylar fazladan adam/gün’e mal olabilir. </a:t>
            </a:r>
          </a:p>
          <a:p>
            <a:r>
              <a:rPr lang="en-TR" sz="3200" dirty="0"/>
              <a:t>Tecrübe en büyük yardımcı</a:t>
            </a:r>
          </a:p>
          <a:p>
            <a:r>
              <a:rPr lang="en-TR" sz="3200" dirty="0"/>
              <a:t>Ön hazırlık önemli (müşterinin ne yaptığına önceden çalışın)</a:t>
            </a:r>
          </a:p>
          <a:p>
            <a:r>
              <a:rPr lang="en-TR" sz="3200" dirty="0"/>
              <a:t>Mevcut veriler projeye aktarılcak mı ve kim aktaracak?</a:t>
            </a:r>
          </a:p>
          <a:p>
            <a:endParaRPr lang="en-TR" sz="2200" dirty="0"/>
          </a:p>
        </p:txBody>
      </p:sp>
    </p:spTree>
    <p:extLst>
      <p:ext uri="{BB962C8B-B14F-4D97-AF65-F5344CB8AC3E}">
        <p14:creationId xmlns:p14="http://schemas.microsoft.com/office/powerpoint/2010/main" val="1953230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930B7B-E7DC-8C0F-BD4B-62402E890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CDAC19-9FC8-49D4-F239-433511BB0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Sahada</a:t>
            </a:r>
            <a:r>
              <a:rPr lang="en-US" sz="5400" dirty="0">
                <a:solidFill>
                  <a:srgbClr val="FFFFFF"/>
                </a:solidFill>
              </a:rPr>
              <a:t> </a:t>
            </a:r>
            <a:r>
              <a:rPr lang="en-US" sz="5400">
                <a:solidFill>
                  <a:srgbClr val="FFFFFF"/>
                </a:solidFill>
              </a:rPr>
              <a:t>İş</a:t>
            </a:r>
            <a:r>
              <a:rPr lang="en-US" sz="5400" dirty="0">
                <a:solidFill>
                  <a:srgbClr val="FFFFFF"/>
                </a:solidFill>
              </a:rPr>
              <a:t> </a:t>
            </a:r>
            <a:r>
              <a:rPr lang="en-US" sz="5400">
                <a:solidFill>
                  <a:srgbClr val="FFFFFF"/>
                </a:solidFill>
              </a:rPr>
              <a:t>Analizi</a:t>
            </a:r>
            <a:r>
              <a:rPr lang="en-US" sz="5400" dirty="0">
                <a:solidFill>
                  <a:srgbClr val="FFFFFF"/>
                </a:solidFill>
              </a:rPr>
              <a:t> </a:t>
            </a:r>
            <a:r>
              <a:rPr lang="en-US" sz="5400">
                <a:solidFill>
                  <a:srgbClr val="FFFFFF"/>
                </a:solidFill>
              </a:rPr>
              <a:t>Yaparken</a:t>
            </a:r>
            <a:endParaRPr lang="en-TR" sz="5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962D4-7000-579D-D96D-7218F1D0E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en-US" sz="4000" dirty="0" err="1"/>
              <a:t>Toplantılar</a:t>
            </a:r>
            <a:endParaRPr lang="en-US" sz="4000" dirty="0"/>
          </a:p>
          <a:p>
            <a:r>
              <a:rPr lang="en-US" sz="4000" dirty="0" err="1"/>
              <a:t>Yerinde</a:t>
            </a:r>
            <a:r>
              <a:rPr lang="en-US" sz="4000" dirty="0"/>
              <a:t> </a:t>
            </a:r>
            <a:r>
              <a:rPr lang="en-US" sz="4000" dirty="0" err="1"/>
              <a:t>gözlem</a:t>
            </a:r>
            <a:r>
              <a:rPr lang="en-US" sz="4000" dirty="0"/>
              <a:t> (</a:t>
            </a:r>
            <a:r>
              <a:rPr lang="en-US" sz="4000" dirty="0" err="1"/>
              <a:t>saha</a:t>
            </a:r>
            <a:r>
              <a:rPr lang="en-US" sz="4000" dirty="0"/>
              <a:t> </a:t>
            </a:r>
            <a:r>
              <a:rPr lang="en-US" sz="4000" dirty="0" err="1"/>
              <a:t>ziyareti</a:t>
            </a:r>
            <a:r>
              <a:rPr lang="en-US" sz="4000" dirty="0"/>
              <a:t>)</a:t>
            </a:r>
          </a:p>
          <a:p>
            <a:r>
              <a:rPr lang="en-US" sz="4000" dirty="0" err="1"/>
              <a:t>Mevcut</a:t>
            </a:r>
            <a:r>
              <a:rPr lang="en-US" sz="4000" dirty="0"/>
              <a:t> </a:t>
            </a:r>
            <a:r>
              <a:rPr lang="en-US" sz="4000" dirty="0" err="1"/>
              <a:t>süreçlerin</a:t>
            </a:r>
            <a:r>
              <a:rPr lang="en-US" sz="4000" dirty="0"/>
              <a:t> </a:t>
            </a:r>
            <a:r>
              <a:rPr lang="en-US" sz="4000" dirty="0" err="1"/>
              <a:t>incelenmesi</a:t>
            </a:r>
            <a:endParaRPr lang="en-US" sz="4000" dirty="0"/>
          </a:p>
          <a:p>
            <a:r>
              <a:rPr lang="en-US" sz="4000" dirty="0" err="1"/>
              <a:t>Kullanıcılarla</a:t>
            </a:r>
            <a:r>
              <a:rPr lang="en-US" sz="4000" dirty="0"/>
              <a:t> </a:t>
            </a:r>
            <a:r>
              <a:rPr lang="en-US" sz="4000" dirty="0" err="1"/>
              <a:t>birebir</a:t>
            </a:r>
            <a:r>
              <a:rPr lang="en-US" sz="4000" dirty="0"/>
              <a:t> </a:t>
            </a:r>
            <a:r>
              <a:rPr lang="en-US" sz="4000" dirty="0" err="1"/>
              <a:t>görüşmeler</a:t>
            </a:r>
            <a:endParaRPr lang="en-US" sz="4000" dirty="0"/>
          </a:p>
          <a:p>
            <a:r>
              <a:rPr lang="en-US" sz="4000" dirty="0" err="1"/>
              <a:t>Karşılıklı</a:t>
            </a:r>
            <a:r>
              <a:rPr lang="en-US" sz="4000" dirty="0"/>
              <a:t> </a:t>
            </a:r>
            <a:r>
              <a:rPr lang="en-US" sz="4000" dirty="0" err="1"/>
              <a:t>imzalı</a:t>
            </a:r>
            <a:r>
              <a:rPr lang="en-US" sz="4000" dirty="0"/>
              <a:t> </a:t>
            </a:r>
            <a:r>
              <a:rPr lang="en-US" sz="4000" dirty="0" err="1"/>
              <a:t>toplantı</a:t>
            </a:r>
            <a:r>
              <a:rPr lang="en-US" sz="4000" dirty="0"/>
              <a:t> </a:t>
            </a:r>
            <a:r>
              <a:rPr lang="en-US" sz="4000" dirty="0" err="1"/>
              <a:t>tutanakları</a:t>
            </a:r>
            <a:endParaRPr lang="en-US" sz="4000" dirty="0"/>
          </a:p>
          <a:p>
            <a:endParaRPr lang="en-TR" sz="2200" dirty="0"/>
          </a:p>
        </p:txBody>
      </p:sp>
    </p:spTree>
    <p:extLst>
      <p:ext uri="{BB962C8B-B14F-4D97-AF65-F5344CB8AC3E}">
        <p14:creationId xmlns:p14="http://schemas.microsoft.com/office/powerpoint/2010/main" val="419054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C93DC8-B4EB-A476-4B7B-31791D32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Mevcut Süreç (As-Is)</a:t>
            </a:r>
            <a:endParaRPr lang="en-TR">
              <a:solidFill>
                <a:srgbClr val="FFFFFF"/>
              </a:solidFill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CB644-8A93-BEF5-FF0C-7CD1C3F81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3600" dirty="0" err="1"/>
              <a:t>Şu</a:t>
            </a:r>
            <a:r>
              <a:rPr lang="en-US" sz="3600" dirty="0"/>
              <a:t> an </a:t>
            </a:r>
            <a:r>
              <a:rPr lang="en-US" sz="3600" dirty="0" err="1"/>
              <a:t>işler</a:t>
            </a:r>
            <a:r>
              <a:rPr lang="en-US" sz="3600" dirty="0"/>
              <a:t> </a:t>
            </a:r>
            <a:r>
              <a:rPr lang="en-US" sz="3600" dirty="0" err="1"/>
              <a:t>nasıl</a:t>
            </a:r>
            <a:r>
              <a:rPr lang="en-US" sz="3600" dirty="0"/>
              <a:t> </a:t>
            </a:r>
            <a:r>
              <a:rPr lang="en-US" sz="3600" dirty="0" err="1"/>
              <a:t>yürüyor</a:t>
            </a:r>
            <a:r>
              <a:rPr lang="en-US" sz="3600" dirty="0"/>
              <a:t>?</a:t>
            </a:r>
          </a:p>
          <a:p>
            <a:r>
              <a:rPr lang="en-US" sz="3600" dirty="0"/>
              <a:t>Excel, defter, WhatsApp, </a:t>
            </a:r>
            <a:r>
              <a:rPr lang="en-US" sz="3600" dirty="0" err="1"/>
              <a:t>sözlü</a:t>
            </a:r>
            <a:r>
              <a:rPr lang="en-US" sz="3600" dirty="0"/>
              <a:t> </a:t>
            </a:r>
            <a:r>
              <a:rPr lang="en-US" sz="3600" dirty="0" err="1"/>
              <a:t>süreçler</a:t>
            </a:r>
            <a:r>
              <a:rPr lang="en-US" sz="3600" dirty="0"/>
              <a:t> </a:t>
            </a:r>
          </a:p>
          <a:p>
            <a:r>
              <a:rPr lang="en-US" sz="3600" dirty="0" err="1"/>
              <a:t>Mevcut</a:t>
            </a:r>
            <a:r>
              <a:rPr lang="en-US" sz="3600" dirty="0"/>
              <a:t> </a:t>
            </a:r>
            <a:r>
              <a:rPr lang="en-US" sz="3600" dirty="0" err="1"/>
              <a:t>Yazılımlar</a:t>
            </a:r>
            <a:endParaRPr lang="en-TR" sz="3600" dirty="0"/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354767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C4E6F7-F14F-8332-28F7-4B29F9E3F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Hedef Süreç (To-Be)</a:t>
            </a:r>
            <a:endParaRPr lang="en-TR" sz="5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E8E48-5DAD-C90D-697B-CAE136910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en-US" sz="3200"/>
              <a:t>Yazılım sonrası nasıl olacak?</a:t>
            </a:r>
          </a:p>
          <a:p>
            <a:r>
              <a:rPr lang="en-US" sz="3200"/>
              <a:t>Gerçekçi mi? Uygulanabilir mi?</a:t>
            </a:r>
          </a:p>
          <a:p>
            <a:r>
              <a:rPr lang="en-TR" sz="3200"/>
              <a:t>Yazılım karmaşıklaşırsa kullanım azalır. Kullanım azalırsa proje başarısız olur.</a:t>
            </a:r>
          </a:p>
          <a:p>
            <a:r>
              <a:rPr lang="en-TR" sz="3200"/>
              <a:t>Herşey yazılım ile olmak zorunda değil.</a:t>
            </a:r>
            <a:endParaRPr lang="en-TR" sz="3200" dirty="0"/>
          </a:p>
        </p:txBody>
      </p:sp>
    </p:spTree>
    <p:extLst>
      <p:ext uri="{BB962C8B-B14F-4D97-AF65-F5344CB8AC3E}">
        <p14:creationId xmlns:p14="http://schemas.microsoft.com/office/powerpoint/2010/main" val="1392028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8112DF-562E-5110-9578-EDB9323B4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Gereksinimlerin Belirlenmesi</a:t>
            </a:r>
            <a:endParaRPr lang="en-TR" sz="3700">
              <a:solidFill>
                <a:srgbClr val="FFFFFF"/>
              </a:solidFill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B0F93-4329-A974-616B-6DF4FFDEB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/>
              <a:t>Fonksiyonel gereksinimler</a:t>
            </a:r>
          </a:p>
          <a:p>
            <a:r>
              <a:rPr lang="tr-TR"/>
              <a:t>Fonksiyonel olmayan gereksinimler (performans, güvenlik, yetkilendirme, hız)</a:t>
            </a:r>
          </a:p>
          <a:p>
            <a:r>
              <a:rPr lang="tr-TR"/>
              <a:t>Yazılım Nerede Koşacak (</a:t>
            </a:r>
            <a:r>
              <a:rPr lang="en-US"/>
              <a:t>On-premise</a:t>
            </a:r>
            <a:r>
              <a:rPr lang="tr-TR"/>
              <a:t>, Cloud vs.)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7610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DEDADE-ACE9-6A39-853A-A52EB34D8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rgbClr val="FFFFFF"/>
                </a:solidFill>
              </a:rPr>
              <a:t>Dokümantasyon</a:t>
            </a:r>
            <a:endParaRPr lang="en-TR" sz="3400">
              <a:solidFill>
                <a:srgbClr val="FFFFFF"/>
              </a:solidFill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FB921-9C87-B9D7-8F6A-A9B32C704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TR" sz="3600" dirty="0"/>
              <a:t>Mümkün İse:</a:t>
            </a:r>
          </a:p>
          <a:p>
            <a:pPr lvl="1"/>
            <a:r>
              <a:rPr lang="en-TR" sz="3200" dirty="0"/>
              <a:t>Use Case</a:t>
            </a:r>
          </a:p>
          <a:p>
            <a:pPr lvl="1"/>
            <a:r>
              <a:rPr lang="en-TR" sz="3200" dirty="0"/>
              <a:t>ER Diagramları</a:t>
            </a:r>
          </a:p>
          <a:p>
            <a:pPr lvl="1"/>
            <a:r>
              <a:rPr lang="en-TR" sz="3200" dirty="0"/>
              <a:t>UML</a:t>
            </a:r>
          </a:p>
          <a:p>
            <a:pPr lvl="1"/>
            <a:r>
              <a:rPr lang="en-TR" sz="3200" dirty="0"/>
              <a:t>Akış Diagramları</a:t>
            </a:r>
          </a:p>
          <a:p>
            <a:pPr lvl="1"/>
            <a:r>
              <a:rPr lang="en-TR" sz="3200" dirty="0"/>
              <a:t>Wireframe</a:t>
            </a:r>
          </a:p>
          <a:p>
            <a:pPr marL="0" indent="0">
              <a:buNone/>
            </a:pPr>
            <a:r>
              <a:rPr lang="en-TR" sz="3600" dirty="0"/>
              <a:t>Tasarlayıp Müşteriye gösterin. </a:t>
            </a:r>
          </a:p>
        </p:txBody>
      </p:sp>
    </p:spTree>
    <p:extLst>
      <p:ext uri="{BB962C8B-B14F-4D97-AF65-F5344CB8AC3E}">
        <p14:creationId xmlns:p14="http://schemas.microsoft.com/office/powerpoint/2010/main" val="542466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459</Words>
  <Application>Microsoft Macintosh PowerPoint</Application>
  <PresentationFormat>Widescreen</PresentationFormat>
  <Paragraphs>101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Sahada İş Analizi, Olası Riskler ve Müşteri İlişkileri</vt:lpstr>
      <vt:lpstr>İyi Analiz = İyi Yazılım</vt:lpstr>
      <vt:lpstr>İş Analizi Nedir? Sahada Ne Anlama Gelir?</vt:lpstr>
      <vt:lpstr>Ön Analiz – Fiyat Belirleme</vt:lpstr>
      <vt:lpstr>Sahada İş Analizi Yaparken</vt:lpstr>
      <vt:lpstr>Mevcut Süreç (As-Is)</vt:lpstr>
      <vt:lpstr>Hedef Süreç (To-Be)</vt:lpstr>
      <vt:lpstr>Gereksinimlerin Belirlenmesi</vt:lpstr>
      <vt:lpstr>Dokümantasyon</vt:lpstr>
      <vt:lpstr>Riskler</vt:lpstr>
      <vt:lpstr>Riskler</vt:lpstr>
      <vt:lpstr>Riskler</vt:lpstr>
      <vt:lpstr>Müşteri İlişkileri</vt:lpstr>
      <vt:lpstr>Tavsiyeler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Murat Haciomeroglu</dc:creator>
  <cp:lastModifiedBy>Murat Haciomeroglu</cp:lastModifiedBy>
  <cp:revision>10</cp:revision>
  <dcterms:created xsi:type="dcterms:W3CDTF">2025-12-15T07:05:40Z</dcterms:created>
  <dcterms:modified xsi:type="dcterms:W3CDTF">2025-12-15T08:55:09Z</dcterms:modified>
</cp:coreProperties>
</file>